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883af56e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883af56e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Clicking the Examples button will enable you to retrieve other examples of the selected word from the canon.  We use a concordance service provided by the Packard Humanities institute for this. (This feature is currently available only for Latin). You can follow the links to the source to see the word in context in the corresponding text in the PHI library.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883af56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883af56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experimental feature for Latin is the ability to add lemma translations to the popup. We use the Collatinus data for this.  Here we include the Italian translation.  French, Spanish, Portuguese, German and Catalonian translations are also available from Collatinus.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8a54597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8a545977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any time, you can expand the Alpheios toolbar to get access to browse the full set of Latin and Greek inflection tables, the grammars, your wordlist, login to your account and configure your preferences.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883af56e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883af56e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 login to a user account, every selection of a word adds that word to your accumulated wordlist, along with its lemmas and the contexts in which you have looked up that word.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883af56e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883af56e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texts which have been aligned with treebank annotations that have been loaded in our service, you can view the tree for the selected words in the Arethusa viewer. We expect to expand this feature to allow for trees made available in other services to be able to be shown as well.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9af87ee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9af87ee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Increasingly though, people want to read online texts on their mobile devices. Unfortunately, browser extensions are not universally supported on mobile browsers.  So as an initial step to provide and experiment with mobile support for the Alpheios tools, we are using the Alpheios embedded library, the CapiTainS framework and the Perseus canonical texts repository to offer a reading interface with a responsive UI that provides access to the core canonical texts as well as the word lookup and other tools.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This is some of the same technology and data as used by the Scaife Viewer, obviously, but our approach and, and I think our goals, are very different.  As with Scaife, we use the Nautilus server from CapiTainS framework but we decided to extend the CapiTainS Nemo flask application to provide the user interface.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Alpheios’ goals have never been to publish a comprehensive library of texts, but instead to increase access to classical literature in its primary source language for as many people as possible by enhancing whatever text they want to read with supporting tools and annotations.   And our long term goal of studying individual differences in language learners depends upon our ability to reach learners from the very beginning of their studies and follow their progress as closely as possible to permit the accumulation of extremely fine-grained prospective data on the challenging but uniquely informative process through which individuals gain proficiency in these highly inflected classical languages.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collaboration with several leading experts in second language acquisition, computer assisted language learning and game design, we envision developing a suite of learning games that lets the individual learner pick and choose what they want and need to do, when, where and with what texts, and records the outcomes together with whatever other characteristics of the individual we can capture. Following the development of proficiency in individual students over time should allow us to see how generalizations about the relative advantages of different learning methods must be constrained by different learner characteristics at the same time that we are learning how best to support the distinct learning goals of each unique student. These kinds of comparisons can only be made with big data accumulated automatically and feeding a formative assessment system that tries to improve the student's experience while incrementally validating and articulating its own conclusions.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Alpheios reader is in this sense a stepping stone that we were able to build quickly by relying existing open source technologies to begin to learn what interface features work best for reading and learning and how best to accumulate the resulting data over time.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883af56e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883af56e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a brief look at the mobile UI of the Alpheios Reader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89af87ee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89af87ee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89af87ee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89af87ee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883af56e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883af56e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883af56e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883af56e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883af56e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883af56e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89af87ee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89af87ee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883af56e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83af56e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give you a sense to how we have tried to design the code to facilitate inclusion of new linked resources, here is a simplified view of the architecture.  The Alpheios applications, that is the webextension and the embedded library, bundle a set of core alpheios libraries (the full set is larger than what is shown here). The bundling application can configure certain aspects of how the libraries are used.  A host site for the embedded library, such as the Alpheios Reader, can also direct the configuration. The Alpheios client adapters library is responsible for interfacing with the different resource-providing web services, some of which are hosted by Alpheios and some of which are 3rd party services, such as the PHI concordance service.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883af56e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883af56e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alpheios-data-models library we have defined some core data model objects to represent the linguistic objects of interest. So we have a Homonym, which aggregates Lexemes, each of which can contain lemmas, inflections, definition sets and so forth. Inflections and Lemmas have additional features which represent the morphological features.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client adapters are responsible for interpreting the results of external services and using them to create or update instances of the model objects. The input to the client adapter interfaces are also normally specified in terms of these objects.  The alpheios components library provides application controllers and business logic. The application controllers delegate as needed to the client adapters for retrieval and interpretation of data.  The components library also constructs web components that can be combined in various ways to provide a user interface to the data objects (we currently use the Vue framework).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883af56e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883af56e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client adapters library is easily extended with new adapters for additional services.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89af87ee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89af87ee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first round of development between 2007-2010, we invested considerable effort in exploring how annotations such as treebanks and aligned translations could be used to enhance texts with pedagogical capabilities.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8925794d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8925794d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alpheios alignment editor was originally designed to serve as a tool for us to use internally to curate and correct texts which had been automatically aligned using statistical machine translation methods. It turned out to be somewhat fun to use, and a pedagogical tool in its own right. I know many of you are familiar with this tool through its subsequent use as part of the Perseids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tool has lasted far longer than we originally envisioned when we first built it, and it is overdue for a rehaul.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8925794d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8925794d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built a treebank editor to help speed up the manual creation and curation of treebank annotations. The initial interface was fairly simple and it inspired and informed the design of its successor, the Arethusa Treebank Editor. Arethusa was developed through the support of a number of different grants and projects while I was at Tufts, and Alpheios is currently a co-maintainer of it together with Zach Fletcher the new development lead of the Perseids Project</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883af56e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883af56e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89af87e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89af87e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883af56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883af56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Alpheios enhances online classical texts with the following features, all of which are either released or currently in beta testing.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8925794d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8925794d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8925794d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8925794d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89af87e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89af87e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8925794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8925794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Alpheios functionality can be brought to an online text in a number of different ways.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traditional approach has been to use the Alpheios Browser Extensions, which, when added to your Chrome, Firefox or Safari browser, enable all of the Alpheios features in any text you can read in your browser.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now provide a Javascript library which can be embedded directly in a web site or application. This allows for site-specific customizations of the Alpheios UI, and, with the next major release, will include full support for use on mobile devices.   We use this library in our own reader environment, it is also used in the Digital Latin Library, the </a:t>
            </a:r>
            <a:r>
              <a:rPr lang="en" sz="1200">
                <a:solidFill>
                  <a:srgbClr val="333333"/>
                </a:solidFill>
              </a:rPr>
              <a:t>Beta maṣāḥǝft library and </a:t>
            </a:r>
            <a:r>
              <a:rPr lang="en"/>
              <a:t>be easily added to online digital editions, websites, github pages, learning management systems and so forth.</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89af87e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89af87e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give a quick run through of the Alpheios webextension functionality. The screenshots are from the 3.0 beta version of our codebase which is not quite available yet in the browser extensions.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883af56e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883af56e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activate Alpheios for a page, it adds a toolbar and an event handler for word selection. Double-click on a word and you will get a morphological parse, identification of lemmas and a short definition. From here deeper word study can be performed.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883af56e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883af56e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Clicking the Define button will bring up a full definition from one of the available lexicons. We use Lewis and Short for Latin.  Greek has a number of lexicons available, we also have Arabic and Persian.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883af56e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883af56e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Clicking on a linked grammatical term will bring up the relevant section of a linked grammar. We currently use Bennett for Latin and Smyth for Greek. We’d really like to add the Allen and Greenough Grammar for Latin as well.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8a54597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8a54597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Clicking the Inflect button will bring up inflection tables focused on the matching inflections.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alpheios.net" TargetMode="External"/><Relationship Id="rId4" Type="http://schemas.openxmlformats.org/officeDocument/2006/relationships/hyperlink" Target="mailto:support@alpheios.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386125" y="2024300"/>
            <a:ext cx="8520600" cy="92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Reading and Annotation Tools</a:t>
            </a:r>
            <a:endParaRPr/>
          </a:p>
          <a:p>
            <a:pPr indent="0" lvl="0" marL="0" rtl="0" algn="ctr">
              <a:spcBef>
                <a:spcPts val="0"/>
              </a:spcBef>
              <a:spcAft>
                <a:spcPts val="0"/>
              </a:spcAft>
              <a:buNone/>
            </a:pPr>
            <a:r>
              <a:rPr lang="en"/>
              <a:t>for Classical Languages</a:t>
            </a:r>
            <a:endParaRPr/>
          </a:p>
          <a:p>
            <a:pPr indent="0" lvl="0" marL="0" rtl="0" algn="ctr">
              <a:spcBef>
                <a:spcPts val="0"/>
              </a:spcBef>
              <a:spcAft>
                <a:spcPts val="0"/>
              </a:spcAft>
              <a:buNone/>
            </a:pPr>
            <a:r>
              <a:rPr lang="en" sz="1800"/>
              <a:t>Bridget Almas</a:t>
            </a:r>
            <a:endParaRPr sz="1800"/>
          </a:p>
          <a:p>
            <a:pPr indent="0" lvl="0" marL="0" rtl="0" algn="ctr">
              <a:spcBef>
                <a:spcPts val="0"/>
              </a:spcBef>
              <a:spcAft>
                <a:spcPts val="0"/>
              </a:spcAft>
              <a:buNone/>
            </a:pPr>
            <a:r>
              <a:rPr lang="en" sz="1800"/>
              <a:t>LiLa Workshop</a:t>
            </a:r>
            <a:endParaRPr sz="1800"/>
          </a:p>
          <a:p>
            <a:pPr indent="0" lvl="0" marL="0" rtl="0" algn="ctr">
              <a:spcBef>
                <a:spcPts val="0"/>
              </a:spcBef>
              <a:spcAft>
                <a:spcPts val="0"/>
              </a:spcAft>
              <a:buNone/>
            </a:pPr>
            <a:r>
              <a:rPr lang="en" sz="1800"/>
              <a:t>June 3, 2019, Milan</a:t>
            </a:r>
            <a:endParaRPr sz="1800"/>
          </a:p>
        </p:txBody>
      </p:sp>
      <p:pic>
        <p:nvPicPr>
          <p:cNvPr id="55" name="Google Shape;55;p13"/>
          <p:cNvPicPr preferRelativeResize="0"/>
          <p:nvPr/>
        </p:nvPicPr>
        <p:blipFill>
          <a:blip r:embed="rId3">
            <a:alphaModFix/>
          </a:blip>
          <a:stretch>
            <a:fillRect/>
          </a:stretch>
        </p:blipFill>
        <p:spPr>
          <a:xfrm>
            <a:off x="2438400" y="1125575"/>
            <a:ext cx="3902031" cy="792600"/>
          </a:xfrm>
          <a:prstGeom prst="rect">
            <a:avLst/>
          </a:prstGeom>
          <a:noFill/>
          <a:ln>
            <a:noFill/>
          </a:ln>
        </p:spPr>
      </p:pic>
      <p:sp>
        <p:nvSpPr>
          <p:cNvPr id="56" name="Google Shape;56;p13"/>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9" name="Google Shape;129;p22"/>
          <p:cNvPicPr preferRelativeResize="0"/>
          <p:nvPr/>
        </p:nvPicPr>
        <p:blipFill>
          <a:blip r:embed="rId3">
            <a:alphaModFix/>
          </a:blip>
          <a:stretch>
            <a:fillRect/>
          </a:stretch>
        </p:blipFill>
        <p:spPr>
          <a:xfrm>
            <a:off x="0" y="327991"/>
            <a:ext cx="9144000" cy="4487517"/>
          </a:xfrm>
          <a:prstGeom prst="rect">
            <a:avLst/>
          </a:prstGeom>
          <a:noFill/>
          <a:ln>
            <a:noFill/>
          </a:ln>
        </p:spPr>
      </p:pic>
      <p:sp>
        <p:nvSpPr>
          <p:cNvPr id="130" name="Google Shape;130;p22"/>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1060341" y="0"/>
            <a:ext cx="7023317" cy="5143500"/>
          </a:xfrm>
          <a:prstGeom prst="rect">
            <a:avLst/>
          </a:prstGeom>
          <a:noFill/>
          <a:ln>
            <a:noFill/>
          </a:ln>
        </p:spPr>
      </p:pic>
      <p:sp>
        <p:nvSpPr>
          <p:cNvPr id="136" name="Google Shape;136;p23"/>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4"/>
          <p:cNvPicPr preferRelativeResize="0"/>
          <p:nvPr/>
        </p:nvPicPr>
        <p:blipFill>
          <a:blip r:embed="rId3">
            <a:alphaModFix/>
          </a:blip>
          <a:stretch>
            <a:fillRect/>
          </a:stretch>
        </p:blipFill>
        <p:spPr>
          <a:xfrm>
            <a:off x="577950" y="152400"/>
            <a:ext cx="7728740"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5"/>
          <p:cNvPicPr preferRelativeResize="0"/>
          <p:nvPr/>
        </p:nvPicPr>
        <p:blipFill>
          <a:blip r:embed="rId3">
            <a:alphaModFix/>
          </a:blip>
          <a:stretch>
            <a:fillRect/>
          </a:stretch>
        </p:blipFill>
        <p:spPr>
          <a:xfrm>
            <a:off x="2419725" y="160063"/>
            <a:ext cx="3879050" cy="4823376"/>
          </a:xfrm>
          <a:prstGeom prst="rect">
            <a:avLst/>
          </a:prstGeom>
          <a:noFill/>
          <a:ln>
            <a:noFill/>
          </a:ln>
        </p:spPr>
      </p:pic>
      <p:sp>
        <p:nvSpPr>
          <p:cNvPr id="147" name="Google Shape;147;p25"/>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6"/>
          <p:cNvPicPr preferRelativeResize="0"/>
          <p:nvPr/>
        </p:nvPicPr>
        <p:blipFill>
          <a:blip r:embed="rId3">
            <a:alphaModFix/>
          </a:blip>
          <a:stretch>
            <a:fillRect/>
          </a:stretch>
        </p:blipFill>
        <p:spPr>
          <a:xfrm>
            <a:off x="793913" y="0"/>
            <a:ext cx="7556175" cy="4774576"/>
          </a:xfrm>
          <a:prstGeom prst="rect">
            <a:avLst/>
          </a:prstGeom>
          <a:noFill/>
          <a:ln>
            <a:noFill/>
          </a:ln>
        </p:spPr>
      </p:pic>
      <p:sp>
        <p:nvSpPr>
          <p:cNvPr id="153" name="Google Shape;153;p26"/>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idx="1" type="body"/>
          </p:nvPr>
        </p:nvSpPr>
        <p:spPr>
          <a:xfrm>
            <a:off x="2534300" y="2394075"/>
            <a:ext cx="5136900" cy="63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Alpheios Reader</a:t>
            </a:r>
            <a:endParaRPr sz="3000"/>
          </a:p>
        </p:txBody>
      </p:sp>
      <p:pic>
        <p:nvPicPr>
          <p:cNvPr id="159" name="Google Shape;159;p27"/>
          <p:cNvPicPr preferRelativeResize="0"/>
          <p:nvPr/>
        </p:nvPicPr>
        <p:blipFill>
          <a:blip r:embed="rId3">
            <a:alphaModFix/>
          </a:blip>
          <a:stretch>
            <a:fillRect/>
          </a:stretch>
        </p:blipFill>
        <p:spPr>
          <a:xfrm>
            <a:off x="1001325" y="2099925"/>
            <a:ext cx="1219200" cy="121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8"/>
          <p:cNvPicPr preferRelativeResize="0"/>
          <p:nvPr/>
        </p:nvPicPr>
        <p:blipFill rotWithShape="1">
          <a:blip r:embed="rId3">
            <a:alphaModFix/>
          </a:blip>
          <a:srcRect b="0" l="0" r="0" t="12134"/>
          <a:stretch/>
        </p:blipFill>
        <p:spPr>
          <a:xfrm>
            <a:off x="859625" y="289325"/>
            <a:ext cx="2721775" cy="4251725"/>
          </a:xfrm>
          <a:prstGeom prst="rect">
            <a:avLst/>
          </a:prstGeom>
          <a:noFill/>
          <a:ln>
            <a:noFill/>
          </a:ln>
        </p:spPr>
      </p:pic>
      <p:sp>
        <p:nvSpPr>
          <p:cNvPr id="165" name="Google Shape;165;p28"/>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pic>
        <p:nvPicPr>
          <p:cNvPr id="166" name="Google Shape;166;p28"/>
          <p:cNvPicPr preferRelativeResize="0"/>
          <p:nvPr/>
        </p:nvPicPr>
        <p:blipFill rotWithShape="1">
          <a:blip r:embed="rId4">
            <a:alphaModFix/>
          </a:blip>
          <a:srcRect b="0" l="0" r="0" t="12134"/>
          <a:stretch/>
        </p:blipFill>
        <p:spPr>
          <a:xfrm>
            <a:off x="4329225" y="335350"/>
            <a:ext cx="2721776" cy="425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pic>
        <p:nvPicPr>
          <p:cNvPr id="172" name="Google Shape;172;p29"/>
          <p:cNvPicPr preferRelativeResize="0"/>
          <p:nvPr/>
        </p:nvPicPr>
        <p:blipFill rotWithShape="1">
          <a:blip r:embed="rId3">
            <a:alphaModFix/>
          </a:blip>
          <a:srcRect b="0" l="0" r="0" t="12134"/>
          <a:stretch/>
        </p:blipFill>
        <p:spPr>
          <a:xfrm>
            <a:off x="910850" y="408663"/>
            <a:ext cx="2721776" cy="4251725"/>
          </a:xfrm>
          <a:prstGeom prst="rect">
            <a:avLst/>
          </a:prstGeom>
          <a:noFill/>
          <a:ln>
            <a:noFill/>
          </a:ln>
        </p:spPr>
      </p:pic>
      <p:pic>
        <p:nvPicPr>
          <p:cNvPr id="173" name="Google Shape;173;p29"/>
          <p:cNvPicPr preferRelativeResize="0"/>
          <p:nvPr/>
        </p:nvPicPr>
        <p:blipFill rotWithShape="1">
          <a:blip r:embed="rId4">
            <a:alphaModFix/>
          </a:blip>
          <a:srcRect b="0" l="0" r="0" t="12134"/>
          <a:stretch/>
        </p:blipFill>
        <p:spPr>
          <a:xfrm>
            <a:off x="4623225" y="434575"/>
            <a:ext cx="2721776" cy="425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30"/>
          <p:cNvPicPr preferRelativeResize="0"/>
          <p:nvPr/>
        </p:nvPicPr>
        <p:blipFill>
          <a:blip r:embed="rId3">
            <a:alphaModFix/>
          </a:blip>
          <a:stretch>
            <a:fillRect/>
          </a:stretch>
        </p:blipFill>
        <p:spPr>
          <a:xfrm>
            <a:off x="649801" y="165763"/>
            <a:ext cx="2706725" cy="4811974"/>
          </a:xfrm>
          <a:prstGeom prst="rect">
            <a:avLst/>
          </a:prstGeom>
          <a:noFill/>
          <a:ln>
            <a:noFill/>
          </a:ln>
        </p:spPr>
      </p:pic>
      <p:sp>
        <p:nvSpPr>
          <p:cNvPr id="179" name="Google Shape;179;p30"/>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pic>
        <p:nvPicPr>
          <p:cNvPr id="180" name="Google Shape;180;p30"/>
          <p:cNvPicPr preferRelativeResize="0"/>
          <p:nvPr/>
        </p:nvPicPr>
        <p:blipFill>
          <a:blip r:embed="rId4">
            <a:alphaModFix/>
          </a:blip>
          <a:stretch>
            <a:fillRect/>
          </a:stretch>
        </p:blipFill>
        <p:spPr>
          <a:xfrm>
            <a:off x="3586225" y="1290075"/>
            <a:ext cx="5482675" cy="30840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342775" y="957126"/>
            <a:ext cx="8458450" cy="1854625"/>
          </a:xfrm>
          <a:prstGeom prst="rect">
            <a:avLst/>
          </a:prstGeom>
          <a:noFill/>
          <a:ln>
            <a:noFill/>
          </a:ln>
        </p:spPr>
      </p:pic>
      <p:sp>
        <p:nvSpPr>
          <p:cNvPr id="186" name="Google Shape;186;p31"/>
          <p:cNvSpPr txBox="1"/>
          <p:nvPr/>
        </p:nvSpPr>
        <p:spPr>
          <a:xfrm>
            <a:off x="459825" y="2930050"/>
            <a:ext cx="8255100" cy="18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Embedding site can customize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Branding (colors, fonts, etc.)</a:t>
            </a:r>
            <a:endParaRPr/>
          </a:p>
          <a:p>
            <a:pPr indent="-317500" lvl="0" marL="457200" rtl="0" algn="l">
              <a:spcBef>
                <a:spcPts val="0"/>
              </a:spcBef>
              <a:spcAft>
                <a:spcPts val="0"/>
              </a:spcAft>
              <a:buSzPts val="1400"/>
              <a:buChar char="●"/>
            </a:pPr>
            <a:r>
              <a:rPr lang="en"/>
              <a:t>Positioning/anchoring of UI</a:t>
            </a:r>
            <a:endParaRPr/>
          </a:p>
          <a:p>
            <a:pPr indent="-317500" lvl="0" marL="457200" rtl="0" algn="l">
              <a:spcBef>
                <a:spcPts val="0"/>
              </a:spcBef>
              <a:spcAft>
                <a:spcPts val="0"/>
              </a:spcAft>
              <a:buSzPts val="1400"/>
              <a:buChar char="●"/>
            </a:pPr>
            <a:r>
              <a:rPr lang="en"/>
              <a:t>Event triggers and callbacks</a:t>
            </a:r>
            <a:endParaRPr/>
          </a:p>
          <a:p>
            <a:pPr indent="-317500" lvl="0" marL="457200" rtl="0" algn="l">
              <a:spcBef>
                <a:spcPts val="0"/>
              </a:spcBef>
              <a:spcAft>
                <a:spcPts val="0"/>
              </a:spcAft>
              <a:buSzPts val="1400"/>
              <a:buChar char="●"/>
            </a:pPr>
            <a:r>
              <a:rPr lang="en"/>
              <a:t>Preferred dictionaries and other resources*</a:t>
            </a:r>
            <a:endParaRPr/>
          </a:p>
          <a:p>
            <a:pPr indent="-317500" lvl="1" marL="914400" rtl="0" algn="l">
              <a:spcBef>
                <a:spcPts val="0"/>
              </a:spcBef>
              <a:spcAft>
                <a:spcPts val="0"/>
              </a:spcAft>
              <a:buSzPts val="1400"/>
              <a:buChar char="○"/>
            </a:pPr>
            <a:r>
              <a:rPr lang="en"/>
              <a:t>*pending interest in this feature</a:t>
            </a:r>
            <a:endParaRPr/>
          </a:p>
        </p:txBody>
      </p:sp>
      <p:sp>
        <p:nvSpPr>
          <p:cNvPr id="187" name="Google Shape;187;p31"/>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
        <p:nvSpPr>
          <p:cNvPr id="188" name="Google Shape;18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Library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Mission</a:t>
            </a:r>
            <a:endParaRPr/>
          </a:p>
        </p:txBody>
      </p:sp>
      <p:sp>
        <p:nvSpPr>
          <p:cNvPr id="62" name="Google Shape;62;p14"/>
          <p:cNvSpPr txBox="1"/>
          <p:nvPr>
            <p:ph idx="1" type="body"/>
          </p:nvPr>
        </p:nvSpPr>
        <p:spPr>
          <a:xfrm>
            <a:off x="1282350" y="1924000"/>
            <a:ext cx="6579300" cy="114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i="1" lang="en"/>
              <a:t>Alpheios builds evidence-based, open-source software to support worldwide study of classical languages and literatures.</a:t>
            </a:r>
            <a:endParaRPr i="1"/>
          </a:p>
        </p:txBody>
      </p:sp>
      <p:sp>
        <p:nvSpPr>
          <p:cNvPr id="63" name="Google Shape;63;p14"/>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pic>
        <p:nvPicPr>
          <p:cNvPr id="194" name="Google Shape;194;p32"/>
          <p:cNvPicPr preferRelativeResize="0"/>
          <p:nvPr/>
        </p:nvPicPr>
        <p:blipFill>
          <a:blip r:embed="rId3">
            <a:alphaModFix/>
          </a:blip>
          <a:stretch>
            <a:fillRect/>
          </a:stretch>
        </p:blipFill>
        <p:spPr>
          <a:xfrm>
            <a:off x="1215650" y="152400"/>
            <a:ext cx="2721770" cy="4838702"/>
          </a:xfrm>
          <a:prstGeom prst="rect">
            <a:avLst/>
          </a:prstGeom>
          <a:noFill/>
          <a:ln>
            <a:noFill/>
          </a:ln>
        </p:spPr>
      </p:pic>
      <p:pic>
        <p:nvPicPr>
          <p:cNvPr id="195" name="Google Shape;195;p32"/>
          <p:cNvPicPr preferRelativeResize="0"/>
          <p:nvPr/>
        </p:nvPicPr>
        <p:blipFill>
          <a:blip r:embed="rId4">
            <a:alphaModFix/>
          </a:blip>
          <a:stretch>
            <a:fillRect/>
          </a:stretch>
        </p:blipFill>
        <p:spPr>
          <a:xfrm>
            <a:off x="4791570" y="152400"/>
            <a:ext cx="2721770"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Supporting Resources</a:t>
            </a:r>
            <a:endParaRPr/>
          </a:p>
        </p:txBody>
      </p:sp>
      <p:sp>
        <p:nvSpPr>
          <p:cNvPr id="201" name="Google Shape;20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33333"/>
              </a:buClr>
              <a:buSzPts val="1200"/>
              <a:buChar char="●"/>
            </a:pPr>
            <a:r>
              <a:rPr lang="en" sz="1200">
                <a:solidFill>
                  <a:srgbClr val="333333"/>
                </a:solidFill>
              </a:rPr>
              <a:t>Ancient Greek Tutorials</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Auth0</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Beta maṣāḥǝft</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CapiTainS</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The Center for the Advanced Study of Language (CASL) at the University of Maryland, College Park</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Collatinus</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The Digital Latin Library</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LASLA (not yet but soon…)</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The Packard Humanities Institute</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The Perseids Project at Tufts University</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The Perseus Digital Library at Tufts University</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The Perseus Latin and Ancient Greek Dependency Treebanks</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QAMUS LLC</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The Roshan Institute for Persian Studies at University of Maryland, College Park</a:t>
            </a:r>
            <a:endParaRPr sz="1200">
              <a:solidFill>
                <a:srgbClr val="333333"/>
              </a:solidFill>
            </a:endParaRPr>
          </a:p>
          <a:p>
            <a:pPr indent="-304800" lvl="0" marL="457200" rtl="0" algn="l">
              <a:spcBef>
                <a:spcPts val="0"/>
              </a:spcBef>
              <a:spcAft>
                <a:spcPts val="0"/>
              </a:spcAft>
              <a:buClr>
                <a:srgbClr val="333333"/>
              </a:buClr>
              <a:buSzPts val="1200"/>
              <a:buChar char="●"/>
            </a:pPr>
            <a:r>
              <a:rPr lang="en" sz="1200">
                <a:solidFill>
                  <a:srgbClr val="333333"/>
                </a:solidFill>
              </a:rPr>
              <a:t>Whitaker's Words</a:t>
            </a:r>
            <a:endParaRPr sz="1200">
              <a:solidFill>
                <a:srgbClr val="333333"/>
              </a:solidFill>
            </a:endParaRPr>
          </a:p>
          <a:p>
            <a:pPr indent="0" lvl="0" marL="0" rtl="0" algn="l">
              <a:spcBef>
                <a:spcPts val="8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3" st="3"/>
                                            </p:txEl>
                                          </p:spTgt>
                                        </p:tgtEl>
                                        <p:attrNameLst>
                                          <p:attrName>style.visibility</p:attrName>
                                        </p:attrNameLst>
                                      </p:cBhvr>
                                      <p:to>
                                        <p:strVal val="visible"/>
                                      </p:to>
                                    </p:set>
                                    <p:animEffect filter="fade" transition="in">
                                      <p:cBhvr>
                                        <p:cTn dur="1000"/>
                                        <p:tgtEl>
                                          <p:spTgt spid="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4" st="4"/>
                                            </p:txEl>
                                          </p:spTgt>
                                        </p:tgtEl>
                                        <p:attrNameLst>
                                          <p:attrName>style.visibility</p:attrName>
                                        </p:attrNameLst>
                                      </p:cBhvr>
                                      <p:to>
                                        <p:strVal val="visible"/>
                                      </p:to>
                                    </p:set>
                                    <p:animEffect filter="fade" transition="in">
                                      <p:cBhvr>
                                        <p:cTn dur="1000"/>
                                        <p:tgtEl>
                                          <p:spTgt spid="2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5" st="5"/>
                                            </p:txEl>
                                          </p:spTgt>
                                        </p:tgtEl>
                                        <p:attrNameLst>
                                          <p:attrName>style.visibility</p:attrName>
                                        </p:attrNameLst>
                                      </p:cBhvr>
                                      <p:to>
                                        <p:strVal val="visible"/>
                                      </p:to>
                                    </p:set>
                                    <p:animEffect filter="fade" transition="in">
                                      <p:cBhvr>
                                        <p:cTn dur="1000"/>
                                        <p:tgtEl>
                                          <p:spTgt spid="2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6" st="6"/>
                                            </p:txEl>
                                          </p:spTgt>
                                        </p:tgtEl>
                                        <p:attrNameLst>
                                          <p:attrName>style.visibility</p:attrName>
                                        </p:attrNameLst>
                                      </p:cBhvr>
                                      <p:to>
                                        <p:strVal val="visible"/>
                                      </p:to>
                                    </p:set>
                                    <p:animEffect filter="fade" transition="in">
                                      <p:cBhvr>
                                        <p:cTn dur="1000"/>
                                        <p:tgtEl>
                                          <p:spTgt spid="2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7" st="7"/>
                                            </p:txEl>
                                          </p:spTgt>
                                        </p:tgtEl>
                                        <p:attrNameLst>
                                          <p:attrName>style.visibility</p:attrName>
                                        </p:attrNameLst>
                                      </p:cBhvr>
                                      <p:to>
                                        <p:strVal val="visible"/>
                                      </p:to>
                                    </p:set>
                                    <p:animEffect filter="fade" transition="in">
                                      <p:cBhvr>
                                        <p:cTn dur="1000"/>
                                        <p:tgtEl>
                                          <p:spTgt spid="2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8" st="8"/>
                                            </p:txEl>
                                          </p:spTgt>
                                        </p:tgtEl>
                                        <p:attrNameLst>
                                          <p:attrName>style.visibility</p:attrName>
                                        </p:attrNameLst>
                                      </p:cBhvr>
                                      <p:to>
                                        <p:strVal val="visible"/>
                                      </p:to>
                                    </p:set>
                                    <p:animEffect filter="fade" transition="in">
                                      <p:cBhvr>
                                        <p:cTn dur="1000"/>
                                        <p:tgtEl>
                                          <p:spTgt spid="20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9" st="9"/>
                                            </p:txEl>
                                          </p:spTgt>
                                        </p:tgtEl>
                                        <p:attrNameLst>
                                          <p:attrName>style.visibility</p:attrName>
                                        </p:attrNameLst>
                                      </p:cBhvr>
                                      <p:to>
                                        <p:strVal val="visible"/>
                                      </p:to>
                                    </p:set>
                                    <p:animEffect filter="fade" transition="in">
                                      <p:cBhvr>
                                        <p:cTn dur="1000"/>
                                        <p:tgtEl>
                                          <p:spTgt spid="20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0" st="10"/>
                                            </p:txEl>
                                          </p:spTgt>
                                        </p:tgtEl>
                                        <p:attrNameLst>
                                          <p:attrName>style.visibility</p:attrName>
                                        </p:attrNameLst>
                                      </p:cBhvr>
                                      <p:to>
                                        <p:strVal val="visible"/>
                                      </p:to>
                                    </p:set>
                                    <p:animEffect filter="fade" transition="in">
                                      <p:cBhvr>
                                        <p:cTn dur="1000"/>
                                        <p:tgtEl>
                                          <p:spTgt spid="20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1" st="11"/>
                                            </p:txEl>
                                          </p:spTgt>
                                        </p:tgtEl>
                                        <p:attrNameLst>
                                          <p:attrName>style.visibility</p:attrName>
                                        </p:attrNameLst>
                                      </p:cBhvr>
                                      <p:to>
                                        <p:strVal val="visible"/>
                                      </p:to>
                                    </p:set>
                                    <p:animEffect filter="fade" transition="in">
                                      <p:cBhvr>
                                        <p:cTn dur="1000"/>
                                        <p:tgtEl>
                                          <p:spTgt spid="20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2" st="12"/>
                                            </p:txEl>
                                          </p:spTgt>
                                        </p:tgtEl>
                                        <p:attrNameLst>
                                          <p:attrName>style.visibility</p:attrName>
                                        </p:attrNameLst>
                                      </p:cBhvr>
                                      <p:to>
                                        <p:strVal val="visible"/>
                                      </p:to>
                                    </p:set>
                                    <p:animEffect filter="fade" transition="in">
                                      <p:cBhvr>
                                        <p:cTn dur="1000"/>
                                        <p:tgtEl>
                                          <p:spTgt spid="20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3" st="13"/>
                                            </p:txEl>
                                          </p:spTgt>
                                        </p:tgtEl>
                                        <p:attrNameLst>
                                          <p:attrName>style.visibility</p:attrName>
                                        </p:attrNameLst>
                                      </p:cBhvr>
                                      <p:to>
                                        <p:strVal val="visible"/>
                                      </p:to>
                                    </p:set>
                                    <p:animEffect filter="fade" transition="in">
                                      <p:cBhvr>
                                        <p:cTn dur="1000"/>
                                        <p:tgtEl>
                                          <p:spTgt spid="20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4" st="14"/>
                                            </p:txEl>
                                          </p:spTgt>
                                        </p:tgtEl>
                                        <p:attrNameLst>
                                          <p:attrName>style.visibility</p:attrName>
                                        </p:attrNameLst>
                                      </p:cBhvr>
                                      <p:to>
                                        <p:strVal val="visible"/>
                                      </p:to>
                                    </p:set>
                                    <p:animEffect filter="fade" transition="in">
                                      <p:cBhvr>
                                        <p:cTn dur="1000"/>
                                        <p:tgtEl>
                                          <p:spTgt spid="20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5" st="15"/>
                                            </p:txEl>
                                          </p:spTgt>
                                        </p:tgtEl>
                                        <p:attrNameLst>
                                          <p:attrName>style.visibility</p:attrName>
                                        </p:attrNameLst>
                                      </p:cBhvr>
                                      <p:to>
                                        <p:strVal val="visible"/>
                                      </p:to>
                                    </p:set>
                                    <p:animEffect filter="fade" transition="in">
                                      <p:cBhvr>
                                        <p:cTn dur="1000"/>
                                        <p:tgtEl>
                                          <p:spTgt spid="201">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34"/>
          <p:cNvPicPr preferRelativeResize="0"/>
          <p:nvPr/>
        </p:nvPicPr>
        <p:blipFill>
          <a:blip r:embed="rId3">
            <a:alphaModFix/>
          </a:blip>
          <a:stretch>
            <a:fillRect/>
          </a:stretch>
        </p:blipFill>
        <p:spPr>
          <a:xfrm>
            <a:off x="610008" y="0"/>
            <a:ext cx="7923983" cy="5143500"/>
          </a:xfrm>
          <a:prstGeom prst="rect">
            <a:avLst/>
          </a:prstGeom>
          <a:noFill/>
          <a:ln>
            <a:noFill/>
          </a:ln>
        </p:spPr>
      </p:pic>
      <p:sp>
        <p:nvSpPr>
          <p:cNvPr id="207" name="Google Shape;207;p34"/>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14" name="Google Shape;214;p35"/>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pic>
        <p:nvPicPr>
          <p:cNvPr id="215" name="Google Shape;215;p35"/>
          <p:cNvPicPr preferRelativeResize="0"/>
          <p:nvPr/>
        </p:nvPicPr>
        <p:blipFill>
          <a:blip r:embed="rId3">
            <a:alphaModFix/>
          </a:blip>
          <a:stretch>
            <a:fillRect/>
          </a:stretch>
        </p:blipFill>
        <p:spPr>
          <a:xfrm>
            <a:off x="200325" y="108800"/>
            <a:ext cx="8856750" cy="5034700"/>
          </a:xfrm>
          <a:prstGeom prst="rect">
            <a:avLst/>
          </a:prstGeom>
          <a:noFill/>
          <a:ln>
            <a:noFill/>
          </a:ln>
        </p:spPr>
      </p:pic>
      <p:sp>
        <p:nvSpPr>
          <p:cNvPr id="216" name="Google Shape;216;p35"/>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3" name="Google Shape;223;p36"/>
          <p:cNvPicPr preferRelativeResize="0"/>
          <p:nvPr/>
        </p:nvPicPr>
        <p:blipFill>
          <a:blip r:embed="rId3">
            <a:alphaModFix/>
          </a:blip>
          <a:stretch>
            <a:fillRect/>
          </a:stretch>
        </p:blipFill>
        <p:spPr>
          <a:xfrm>
            <a:off x="0" y="327991"/>
            <a:ext cx="9144000" cy="4487517"/>
          </a:xfrm>
          <a:prstGeom prst="rect">
            <a:avLst/>
          </a:prstGeom>
          <a:noFill/>
          <a:ln>
            <a:noFill/>
          </a:ln>
        </p:spPr>
      </p:pic>
      <p:sp>
        <p:nvSpPr>
          <p:cNvPr id="224" name="Google Shape;224;p36"/>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idx="1" type="body"/>
          </p:nvPr>
        </p:nvSpPr>
        <p:spPr>
          <a:xfrm>
            <a:off x="2534300" y="2394075"/>
            <a:ext cx="5136900" cy="63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Alpheios Annotation Tools</a:t>
            </a:r>
            <a:endParaRPr sz="3000"/>
          </a:p>
        </p:txBody>
      </p:sp>
      <p:pic>
        <p:nvPicPr>
          <p:cNvPr id="230" name="Google Shape;230;p37"/>
          <p:cNvPicPr preferRelativeResize="0"/>
          <p:nvPr/>
        </p:nvPicPr>
        <p:blipFill>
          <a:blip r:embed="rId3">
            <a:alphaModFix/>
          </a:blip>
          <a:stretch>
            <a:fillRect/>
          </a:stretch>
        </p:blipFill>
        <p:spPr>
          <a:xfrm>
            <a:off x="1001325" y="2099925"/>
            <a:ext cx="1219200" cy="121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Alignment Editor</a:t>
            </a:r>
            <a:endParaRPr/>
          </a:p>
        </p:txBody>
      </p:sp>
      <p:pic>
        <p:nvPicPr>
          <p:cNvPr id="236" name="Google Shape;236;p38"/>
          <p:cNvPicPr preferRelativeResize="0"/>
          <p:nvPr/>
        </p:nvPicPr>
        <p:blipFill>
          <a:blip r:embed="rId3">
            <a:alphaModFix/>
          </a:blip>
          <a:stretch>
            <a:fillRect/>
          </a:stretch>
        </p:blipFill>
        <p:spPr>
          <a:xfrm>
            <a:off x="498275" y="1652225"/>
            <a:ext cx="8147450" cy="2267700"/>
          </a:xfrm>
          <a:prstGeom prst="rect">
            <a:avLst/>
          </a:prstGeom>
          <a:noFill/>
          <a:ln>
            <a:noFill/>
          </a:ln>
        </p:spPr>
      </p:pic>
      <p:sp>
        <p:nvSpPr>
          <p:cNvPr id="237" name="Google Shape;237;p38"/>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Arethusa - Treebank Editor</a:t>
            </a:r>
            <a:endParaRPr/>
          </a:p>
        </p:txBody>
      </p:sp>
      <p:pic>
        <p:nvPicPr>
          <p:cNvPr id="243" name="Google Shape;243;p39"/>
          <p:cNvPicPr preferRelativeResize="0"/>
          <p:nvPr/>
        </p:nvPicPr>
        <p:blipFill>
          <a:blip r:embed="rId3">
            <a:alphaModFix/>
          </a:blip>
          <a:stretch>
            <a:fillRect/>
          </a:stretch>
        </p:blipFill>
        <p:spPr>
          <a:xfrm>
            <a:off x="2369050" y="1017725"/>
            <a:ext cx="4627355" cy="3986475"/>
          </a:xfrm>
          <a:prstGeom prst="rect">
            <a:avLst/>
          </a:prstGeom>
          <a:noFill/>
          <a:ln>
            <a:noFill/>
          </a:ln>
        </p:spPr>
      </p:pic>
      <p:sp>
        <p:nvSpPr>
          <p:cNvPr id="244" name="Google Shape;244;p39"/>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250" name="Google Shape;25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Alpheios 3.0</a:t>
            </a:r>
            <a:r>
              <a:rPr lang="en"/>
              <a:t> </a:t>
            </a:r>
            <a:r>
              <a:rPr lang="en"/>
              <a:t>Reader + Embedded Library + Browser Extensions</a:t>
            </a:r>
            <a:endParaRPr/>
          </a:p>
          <a:p>
            <a:pPr indent="-317500" lvl="1" marL="914400" rtl="0" algn="l">
              <a:spcBef>
                <a:spcPts val="0"/>
              </a:spcBef>
              <a:spcAft>
                <a:spcPts val="0"/>
              </a:spcAft>
              <a:buSzPts val="1400"/>
              <a:buChar char="○"/>
            </a:pPr>
            <a:r>
              <a:rPr lang="en"/>
              <a:t>Currently in Beta</a:t>
            </a:r>
            <a:endParaRPr/>
          </a:p>
          <a:p>
            <a:pPr indent="-317500" lvl="1" marL="914400" rtl="0" algn="l">
              <a:spcBef>
                <a:spcPts val="0"/>
              </a:spcBef>
              <a:spcAft>
                <a:spcPts val="0"/>
              </a:spcAft>
              <a:buSzPts val="1400"/>
              <a:buChar char="○"/>
            </a:pPr>
            <a:r>
              <a:rPr lang="en"/>
              <a:t>Redesigned UI with Mobile support, User wordlists, Latin usage examples</a:t>
            </a:r>
            <a:endParaRPr/>
          </a:p>
          <a:p>
            <a:pPr indent="-342900" lvl="0" marL="457200" rtl="0" algn="l">
              <a:spcBef>
                <a:spcPts val="0"/>
              </a:spcBef>
              <a:spcAft>
                <a:spcPts val="0"/>
              </a:spcAft>
              <a:buSzPts val="1800"/>
              <a:buChar char="●"/>
            </a:pPr>
            <a:r>
              <a:rPr lang="en"/>
              <a:t>Near Future</a:t>
            </a:r>
            <a:endParaRPr/>
          </a:p>
          <a:p>
            <a:pPr indent="-317500" lvl="1" marL="914400" rtl="0" algn="l">
              <a:spcBef>
                <a:spcPts val="0"/>
              </a:spcBef>
              <a:spcAft>
                <a:spcPts val="0"/>
              </a:spcAft>
              <a:buSzPts val="1400"/>
              <a:buChar char="○"/>
            </a:pPr>
            <a:r>
              <a:rPr lang="en"/>
              <a:t>Localized User Interface</a:t>
            </a:r>
            <a:endParaRPr/>
          </a:p>
          <a:p>
            <a:pPr indent="-317500" lvl="1" marL="914400" rtl="0" algn="l">
              <a:spcBef>
                <a:spcPts val="0"/>
              </a:spcBef>
              <a:spcAft>
                <a:spcPts val="0"/>
              </a:spcAft>
              <a:buSzPts val="1400"/>
              <a:buChar char="○"/>
            </a:pPr>
            <a:r>
              <a:rPr lang="en"/>
              <a:t>Textual annotations and commentary</a:t>
            </a:r>
            <a:endParaRPr/>
          </a:p>
          <a:p>
            <a:pPr indent="-317500" lvl="1" marL="914400" rtl="0" algn="l">
              <a:spcBef>
                <a:spcPts val="0"/>
              </a:spcBef>
              <a:spcAft>
                <a:spcPts val="0"/>
              </a:spcAft>
              <a:buSzPts val="1400"/>
              <a:buChar char="○"/>
            </a:pPr>
            <a:r>
              <a:rPr lang="en"/>
              <a:t>Leveraging LASLA data for pedagogical games</a:t>
            </a:r>
            <a:endParaRPr/>
          </a:p>
          <a:p>
            <a:pPr indent="-317500" lvl="1" marL="914400" rtl="0" algn="l">
              <a:spcBef>
                <a:spcPts val="0"/>
              </a:spcBef>
              <a:spcAft>
                <a:spcPts val="0"/>
              </a:spcAft>
              <a:buSzPts val="1400"/>
              <a:buChar char="○"/>
            </a:pPr>
            <a:r>
              <a:rPr lang="en"/>
              <a:t>Arabic improvements</a:t>
            </a:r>
            <a:endParaRPr/>
          </a:p>
          <a:p>
            <a:pPr indent="-317500" lvl="1" marL="914400" rtl="0" algn="l">
              <a:spcBef>
                <a:spcPts val="0"/>
              </a:spcBef>
              <a:spcAft>
                <a:spcPts val="0"/>
              </a:spcAft>
              <a:buSzPts val="1400"/>
              <a:buChar char="○"/>
            </a:pPr>
            <a:r>
              <a:rPr lang="en"/>
              <a:t>Additional Linked </a:t>
            </a:r>
            <a:r>
              <a:rPr lang="en"/>
              <a:t>Resources</a:t>
            </a:r>
            <a:endParaRPr/>
          </a:p>
          <a:p>
            <a:pPr indent="-317500" lvl="1" marL="914400" rtl="0" algn="l">
              <a:spcBef>
                <a:spcPts val="0"/>
              </a:spcBef>
              <a:spcAft>
                <a:spcPts val="0"/>
              </a:spcAft>
              <a:buSzPts val="1400"/>
              <a:buChar char="○"/>
            </a:pPr>
            <a:r>
              <a:rPr lang="en"/>
              <a:t>Alignment Editor Rewrite</a:t>
            </a:r>
            <a:endParaRPr/>
          </a:p>
          <a:p>
            <a:pPr indent="-317500" lvl="1" marL="914400" rtl="0" algn="l">
              <a:spcBef>
                <a:spcPts val="0"/>
              </a:spcBef>
              <a:spcAft>
                <a:spcPts val="0"/>
              </a:spcAft>
              <a:buSzPts val="1400"/>
              <a:buChar char="○"/>
            </a:pPr>
            <a:r>
              <a:rPr lang="en"/>
              <a:t>Audio Alignment Editor</a:t>
            </a:r>
            <a:endParaRPr/>
          </a:p>
          <a:p>
            <a:pPr indent="-317500" lvl="1" marL="914400" rtl="0" algn="l">
              <a:spcBef>
                <a:spcPts val="0"/>
              </a:spcBef>
              <a:spcAft>
                <a:spcPts val="0"/>
              </a:spcAft>
              <a:buSzPts val="1400"/>
              <a:buChar char="○"/>
            </a:pPr>
            <a:r>
              <a:rPr lang="en"/>
              <a:t>...</a:t>
            </a:r>
            <a:endParaRPr/>
          </a:p>
          <a:p>
            <a:pPr indent="0" lvl="0" marL="457200" marR="0" rtl="0" algn="l">
              <a:lnSpc>
                <a:spcPct val="115000"/>
              </a:lnSpc>
              <a:spcBef>
                <a:spcPts val="1600"/>
              </a:spcBef>
              <a:spcAft>
                <a:spcPts val="1600"/>
              </a:spcAft>
              <a:buNone/>
            </a:pPr>
            <a:r>
              <a:t/>
            </a:r>
            <a:endParaRPr/>
          </a:p>
        </p:txBody>
      </p:sp>
      <p:sp>
        <p:nvSpPr>
          <p:cNvPr id="251" name="Google Shape;251;p40"/>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1000"/>
                                        <p:tgtEl>
                                          <p:spTgt spid="2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1000"/>
                                        <p:tgtEl>
                                          <p:spTgt spid="2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animEffect filter="fade" transition="in">
                                      <p:cBhvr>
                                        <p:cTn dur="1000"/>
                                        <p:tgtEl>
                                          <p:spTgt spid="2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3" st="3"/>
                                            </p:txEl>
                                          </p:spTgt>
                                        </p:tgtEl>
                                        <p:attrNameLst>
                                          <p:attrName>style.visibility</p:attrName>
                                        </p:attrNameLst>
                                      </p:cBhvr>
                                      <p:to>
                                        <p:strVal val="visible"/>
                                      </p:to>
                                    </p:set>
                                    <p:animEffect filter="fade" transition="in">
                                      <p:cBhvr>
                                        <p:cTn dur="1000"/>
                                        <p:tgtEl>
                                          <p:spTgt spid="2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4" st="4"/>
                                            </p:txEl>
                                          </p:spTgt>
                                        </p:tgtEl>
                                        <p:attrNameLst>
                                          <p:attrName>style.visibility</p:attrName>
                                        </p:attrNameLst>
                                      </p:cBhvr>
                                      <p:to>
                                        <p:strVal val="visible"/>
                                      </p:to>
                                    </p:set>
                                    <p:animEffect filter="fade" transition="in">
                                      <p:cBhvr>
                                        <p:cTn dur="1000"/>
                                        <p:tgtEl>
                                          <p:spTgt spid="2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5" st="5"/>
                                            </p:txEl>
                                          </p:spTgt>
                                        </p:tgtEl>
                                        <p:attrNameLst>
                                          <p:attrName>style.visibility</p:attrName>
                                        </p:attrNameLst>
                                      </p:cBhvr>
                                      <p:to>
                                        <p:strVal val="visible"/>
                                      </p:to>
                                    </p:set>
                                    <p:animEffect filter="fade" transition="in">
                                      <p:cBhvr>
                                        <p:cTn dur="1000"/>
                                        <p:tgtEl>
                                          <p:spTgt spid="2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6" st="6"/>
                                            </p:txEl>
                                          </p:spTgt>
                                        </p:tgtEl>
                                        <p:attrNameLst>
                                          <p:attrName>style.visibility</p:attrName>
                                        </p:attrNameLst>
                                      </p:cBhvr>
                                      <p:to>
                                        <p:strVal val="visible"/>
                                      </p:to>
                                    </p:set>
                                    <p:animEffect filter="fade" transition="in">
                                      <p:cBhvr>
                                        <p:cTn dur="1000"/>
                                        <p:tgtEl>
                                          <p:spTgt spid="25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7" st="7"/>
                                            </p:txEl>
                                          </p:spTgt>
                                        </p:tgtEl>
                                        <p:attrNameLst>
                                          <p:attrName>style.visibility</p:attrName>
                                        </p:attrNameLst>
                                      </p:cBhvr>
                                      <p:to>
                                        <p:strVal val="visible"/>
                                      </p:to>
                                    </p:set>
                                    <p:animEffect filter="fade" transition="in">
                                      <p:cBhvr>
                                        <p:cTn dur="1000"/>
                                        <p:tgtEl>
                                          <p:spTgt spid="25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8" st="8"/>
                                            </p:txEl>
                                          </p:spTgt>
                                        </p:tgtEl>
                                        <p:attrNameLst>
                                          <p:attrName>style.visibility</p:attrName>
                                        </p:attrNameLst>
                                      </p:cBhvr>
                                      <p:to>
                                        <p:strVal val="visible"/>
                                      </p:to>
                                    </p:set>
                                    <p:animEffect filter="fade" transition="in">
                                      <p:cBhvr>
                                        <p:cTn dur="1000"/>
                                        <p:tgtEl>
                                          <p:spTgt spid="25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9" st="9"/>
                                            </p:txEl>
                                          </p:spTgt>
                                        </p:tgtEl>
                                        <p:attrNameLst>
                                          <p:attrName>style.visibility</p:attrName>
                                        </p:attrNameLst>
                                      </p:cBhvr>
                                      <p:to>
                                        <p:strVal val="visible"/>
                                      </p:to>
                                    </p:set>
                                    <p:animEffect filter="fade" transition="in">
                                      <p:cBhvr>
                                        <p:cTn dur="1000"/>
                                        <p:tgtEl>
                                          <p:spTgt spid="25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0" st="10"/>
                                            </p:txEl>
                                          </p:spTgt>
                                        </p:tgtEl>
                                        <p:attrNameLst>
                                          <p:attrName>style.visibility</p:attrName>
                                        </p:attrNameLst>
                                      </p:cBhvr>
                                      <p:to>
                                        <p:strVal val="visible"/>
                                      </p:to>
                                    </p:set>
                                    <p:animEffect filter="fade" transition="in">
                                      <p:cBhvr>
                                        <p:cTn dur="1000"/>
                                        <p:tgtEl>
                                          <p:spTgt spid="25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1" st="11"/>
                                            </p:txEl>
                                          </p:spTgt>
                                        </p:tgtEl>
                                        <p:attrNameLst>
                                          <p:attrName>style.visibility</p:attrName>
                                        </p:attrNameLst>
                                      </p:cBhvr>
                                      <p:to>
                                        <p:strVal val="visible"/>
                                      </p:to>
                                    </p:set>
                                    <p:animEffect filter="fade" transition="in">
                                      <p:cBhvr>
                                        <p:cTn dur="1000"/>
                                        <p:tgtEl>
                                          <p:spTgt spid="25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xEl>
                                              <p:pRg end="12" st="12"/>
                                            </p:txEl>
                                          </p:spTgt>
                                        </p:tgtEl>
                                        <p:attrNameLst>
                                          <p:attrName>style.visibility</p:attrName>
                                        </p:attrNameLst>
                                      </p:cBhvr>
                                      <p:to>
                                        <p:strVal val="visible"/>
                                      </p:to>
                                    </p:set>
                                    <p:animEffect filter="fade" transition="in">
                                      <p:cBhvr>
                                        <p:cTn dur="1000"/>
                                        <p:tgtEl>
                                          <p:spTgt spid="250">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Term Goals</a:t>
            </a:r>
            <a:endParaRPr/>
          </a:p>
        </p:txBody>
      </p:sp>
      <p:sp>
        <p:nvSpPr>
          <p:cNvPr id="257" name="Google Shape;25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a:t>Individual Difference Measures</a:t>
            </a:r>
            <a:endParaRPr/>
          </a:p>
          <a:p>
            <a:pPr indent="-342900" lvl="0" marL="457200" rtl="0" algn="l">
              <a:lnSpc>
                <a:spcPct val="200000"/>
              </a:lnSpc>
              <a:spcBef>
                <a:spcPts val="0"/>
              </a:spcBef>
              <a:spcAft>
                <a:spcPts val="0"/>
              </a:spcAft>
              <a:buSzPts val="1800"/>
              <a:buChar char="●"/>
            </a:pPr>
            <a:r>
              <a:rPr lang="en"/>
              <a:t>Dynamic User Proficiency Maps</a:t>
            </a:r>
            <a:endParaRPr/>
          </a:p>
          <a:p>
            <a:pPr indent="-342900" lvl="0" marL="457200" rtl="0" algn="l">
              <a:lnSpc>
                <a:spcPct val="200000"/>
              </a:lnSpc>
              <a:spcBef>
                <a:spcPts val="0"/>
              </a:spcBef>
              <a:spcAft>
                <a:spcPts val="0"/>
              </a:spcAft>
              <a:buSzPts val="1800"/>
              <a:buChar char="●"/>
            </a:pPr>
            <a:r>
              <a:rPr lang="en"/>
              <a:t>Continuous comparison of learning interventions over time</a:t>
            </a:r>
            <a:endParaRPr/>
          </a:p>
          <a:p>
            <a:pPr indent="-342900" lvl="0" marL="457200" rtl="0" algn="l">
              <a:lnSpc>
                <a:spcPct val="200000"/>
              </a:lnSpc>
              <a:spcBef>
                <a:spcPts val="0"/>
              </a:spcBef>
              <a:spcAft>
                <a:spcPts val="0"/>
              </a:spcAft>
              <a:buSzPts val="1800"/>
              <a:buChar char="●"/>
            </a:pPr>
            <a:r>
              <a:rPr lang="en"/>
              <a:t>Linking intervention data with intervention customization</a:t>
            </a:r>
            <a:endParaRPr/>
          </a:p>
          <a:p>
            <a:pPr indent="-342900" lvl="0" marL="457200" rtl="0" algn="l">
              <a:lnSpc>
                <a:spcPct val="200000"/>
              </a:lnSpc>
              <a:spcBef>
                <a:spcPts val="0"/>
              </a:spcBef>
              <a:spcAft>
                <a:spcPts val="0"/>
              </a:spcAft>
              <a:buSzPts val="1800"/>
              <a:buChar char="●"/>
            </a:pPr>
            <a:r>
              <a:rPr lang="en"/>
              <a:t>Additional Languages</a:t>
            </a:r>
            <a:endParaRPr/>
          </a:p>
          <a:p>
            <a:pPr indent="-342900" lvl="0" marL="457200" rtl="0" algn="l">
              <a:lnSpc>
                <a:spcPct val="200000"/>
              </a:lnSpc>
              <a:spcBef>
                <a:spcPts val="0"/>
              </a:spcBef>
              <a:spcAft>
                <a:spcPts val="0"/>
              </a:spcAft>
              <a:buSzPts val="1800"/>
              <a:buChar char="●"/>
            </a:pPr>
            <a:r>
              <a:rPr lang="en"/>
              <a:t>...</a:t>
            </a:r>
            <a:endParaRPr/>
          </a:p>
        </p:txBody>
      </p:sp>
      <p:sp>
        <p:nvSpPr>
          <p:cNvPr id="258" name="Google Shape;258;p41"/>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10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10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1000"/>
                                        <p:tgtEl>
                                          <p:spTgt spid="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Effect filter="fade" transition="in">
                                      <p:cBhvr>
                                        <p:cTn dur="1000"/>
                                        <p:tgtEl>
                                          <p:spTgt spid="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Effect filter="fade" transition="in">
                                      <p:cBhvr>
                                        <p:cTn dur="1000"/>
                                        <p:tgtEl>
                                          <p:spTgt spid="2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Effect filter="fade" transition="in">
                                      <p:cBhvr>
                                        <p:cTn dur="1000"/>
                                        <p:tgtEl>
                                          <p:spTgt spid="2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2251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Alpheios Features</a:t>
            </a:r>
            <a:endParaRPr/>
          </a:p>
        </p:txBody>
      </p:sp>
      <p:sp>
        <p:nvSpPr>
          <p:cNvPr id="69" name="Google Shape;69;p15"/>
          <p:cNvSpPr txBox="1"/>
          <p:nvPr/>
        </p:nvSpPr>
        <p:spPr>
          <a:xfrm>
            <a:off x="426850" y="1237850"/>
            <a:ext cx="4503300" cy="366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Lemma</a:t>
            </a:r>
            <a:endParaRPr/>
          </a:p>
          <a:p>
            <a:pPr indent="-317500" lvl="0" marL="457200" rtl="0" algn="l">
              <a:spcBef>
                <a:spcPts val="0"/>
              </a:spcBef>
              <a:spcAft>
                <a:spcPts val="0"/>
              </a:spcAft>
              <a:buSzPts val="1400"/>
              <a:buChar char="●"/>
            </a:pPr>
            <a:r>
              <a:rPr lang="en"/>
              <a:t>Morphology</a:t>
            </a:r>
            <a:endParaRPr/>
          </a:p>
          <a:p>
            <a:pPr indent="-317500" lvl="0" marL="457200" rtl="0" algn="l">
              <a:spcBef>
                <a:spcPts val="0"/>
              </a:spcBef>
              <a:spcAft>
                <a:spcPts val="0"/>
              </a:spcAft>
              <a:buSzPts val="1400"/>
              <a:buChar char="●"/>
            </a:pPr>
            <a:r>
              <a:rPr lang="en"/>
              <a:t>Short Definitions</a:t>
            </a:r>
            <a:endParaRPr/>
          </a:p>
          <a:p>
            <a:pPr indent="-317500" lvl="0" marL="457200" rtl="0" algn="l">
              <a:spcBef>
                <a:spcPts val="0"/>
              </a:spcBef>
              <a:spcAft>
                <a:spcPts val="0"/>
              </a:spcAft>
              <a:buSzPts val="1400"/>
              <a:buChar char="●"/>
            </a:pPr>
            <a:r>
              <a:rPr lang="en"/>
              <a:t>Full Definitions</a:t>
            </a:r>
            <a:endParaRPr/>
          </a:p>
          <a:p>
            <a:pPr indent="-317500" lvl="0" marL="457200" rtl="0" algn="l">
              <a:spcBef>
                <a:spcPts val="0"/>
              </a:spcBef>
              <a:spcAft>
                <a:spcPts val="0"/>
              </a:spcAft>
              <a:buSzPts val="1400"/>
              <a:buChar char="●"/>
            </a:pPr>
            <a:r>
              <a:rPr lang="en"/>
              <a:t>Grammar</a:t>
            </a:r>
            <a:endParaRPr/>
          </a:p>
          <a:p>
            <a:pPr indent="-317500" lvl="0" marL="457200" rtl="0" algn="l">
              <a:spcBef>
                <a:spcPts val="0"/>
              </a:spcBef>
              <a:spcAft>
                <a:spcPts val="0"/>
              </a:spcAft>
              <a:buSzPts val="1400"/>
              <a:buChar char="●"/>
            </a:pPr>
            <a:r>
              <a:rPr lang="en"/>
              <a:t>Inflection Tables</a:t>
            </a:r>
            <a:endParaRPr/>
          </a:p>
          <a:p>
            <a:pPr indent="-317500" lvl="0" marL="457200" rtl="0" algn="l">
              <a:spcBef>
                <a:spcPts val="0"/>
              </a:spcBef>
              <a:spcAft>
                <a:spcPts val="0"/>
              </a:spcAft>
              <a:buSzPts val="1400"/>
              <a:buChar char="●"/>
            </a:pPr>
            <a:r>
              <a:rPr lang="en"/>
              <a:t>Word Lists</a:t>
            </a:r>
            <a:endParaRPr/>
          </a:p>
          <a:p>
            <a:pPr indent="-317500" lvl="0" marL="457200" rtl="0" algn="l">
              <a:spcBef>
                <a:spcPts val="0"/>
              </a:spcBef>
              <a:spcAft>
                <a:spcPts val="0"/>
              </a:spcAft>
              <a:buClr>
                <a:schemeClr val="dk1"/>
              </a:buClr>
              <a:buSzPts val="1400"/>
              <a:buChar char="●"/>
            </a:pPr>
            <a:r>
              <a:rPr lang="en">
                <a:solidFill>
                  <a:schemeClr val="dk1"/>
                </a:solidFill>
              </a:rPr>
              <a:t>Usage Examples</a:t>
            </a:r>
            <a:endParaRPr>
              <a:solidFill>
                <a:schemeClr val="dk1"/>
              </a:solidFill>
            </a:endParaRPr>
          </a:p>
          <a:p>
            <a:pPr indent="-317500" lvl="1" marL="914400" rtl="0" algn="l">
              <a:spcBef>
                <a:spcPts val="0"/>
              </a:spcBef>
              <a:spcAft>
                <a:spcPts val="0"/>
              </a:spcAft>
              <a:buSzPts val="1400"/>
              <a:buChar char="○"/>
            </a:pPr>
            <a:r>
              <a:rPr lang="en"/>
              <a:t>Via PHI service</a:t>
            </a:r>
            <a:endParaRPr/>
          </a:p>
          <a:p>
            <a:pPr indent="-317500" lvl="0" marL="457200" rtl="0" algn="l">
              <a:spcBef>
                <a:spcPts val="0"/>
              </a:spcBef>
              <a:spcAft>
                <a:spcPts val="0"/>
              </a:spcAft>
              <a:buSzPts val="1400"/>
              <a:buChar char="●"/>
            </a:pPr>
            <a:r>
              <a:rPr lang="en"/>
              <a:t>Lemma Translations</a:t>
            </a:r>
            <a:endParaRPr/>
          </a:p>
          <a:p>
            <a:pPr indent="-317500" lvl="1" marL="914400" rtl="0" algn="l">
              <a:spcBef>
                <a:spcPts val="0"/>
              </a:spcBef>
              <a:spcAft>
                <a:spcPts val="0"/>
              </a:spcAft>
              <a:buSzPts val="1400"/>
              <a:buChar char="○"/>
            </a:pPr>
            <a:r>
              <a:rPr lang="en"/>
              <a:t>Collatinus Data</a:t>
            </a:r>
            <a:endParaRPr/>
          </a:p>
          <a:p>
            <a:pPr indent="-317500" lvl="0" marL="457200" rtl="0" algn="l">
              <a:spcBef>
                <a:spcPts val="0"/>
              </a:spcBef>
              <a:spcAft>
                <a:spcPts val="0"/>
              </a:spcAft>
              <a:buSzPts val="1400"/>
              <a:buChar char="●"/>
            </a:pPr>
            <a:r>
              <a:rPr lang="en"/>
              <a:t>Treebank Diagrams*</a:t>
            </a:r>
            <a:endParaRPr/>
          </a:p>
          <a:p>
            <a:pPr indent="-317500" lvl="1" marL="914400" rtl="0" algn="l">
              <a:spcBef>
                <a:spcPts val="0"/>
              </a:spcBef>
              <a:spcAft>
                <a:spcPts val="0"/>
              </a:spcAft>
              <a:buSzPts val="1400"/>
              <a:buChar char="○"/>
            </a:pPr>
            <a:r>
              <a:rPr lang="en"/>
              <a:t>Via Arethusa</a:t>
            </a:r>
            <a:endParaRPr/>
          </a:p>
          <a:p>
            <a:pPr indent="-317500" lvl="1" marL="914400" rtl="0" algn="l">
              <a:spcBef>
                <a:spcPts val="0"/>
              </a:spcBef>
              <a:spcAft>
                <a:spcPts val="0"/>
              </a:spcAft>
              <a:buSzPts val="1400"/>
              <a:buChar char="○"/>
            </a:pPr>
            <a:r>
              <a:rPr lang="en"/>
              <a:t>*when available</a:t>
            </a:r>
            <a:endParaRPr/>
          </a:p>
          <a:p>
            <a:pPr indent="-317500" lvl="0" marL="457200" rtl="0" algn="l">
              <a:spcBef>
                <a:spcPts val="0"/>
              </a:spcBef>
              <a:spcAft>
                <a:spcPts val="0"/>
              </a:spcAft>
              <a:buSzPts val="1400"/>
              <a:buChar char="●"/>
            </a:pPr>
            <a:r>
              <a:rPr lang="en"/>
              <a:t>Translation Alignments*</a:t>
            </a:r>
            <a:endParaRPr/>
          </a:p>
          <a:p>
            <a:pPr indent="-317500" lvl="1" marL="914400" rtl="0" algn="l">
              <a:spcBef>
                <a:spcPts val="0"/>
              </a:spcBef>
              <a:spcAft>
                <a:spcPts val="0"/>
              </a:spcAft>
              <a:buSzPts val="1400"/>
              <a:buChar char="○"/>
            </a:pPr>
            <a:r>
              <a:rPr lang="en"/>
              <a:t>*pending new UI</a:t>
            </a:r>
            <a:endParaRPr/>
          </a:p>
          <a:p>
            <a:pPr indent="0" lvl="0" marL="457200" rtl="0" algn="l">
              <a:spcBef>
                <a:spcPts val="0"/>
              </a:spcBef>
              <a:spcAft>
                <a:spcPts val="0"/>
              </a:spcAft>
              <a:buNone/>
            </a:pPr>
            <a:r>
              <a:t/>
            </a:r>
            <a:endParaRPr/>
          </a:p>
          <a:p>
            <a:pPr indent="0" lvl="0" marL="914400" rtl="0" algn="l">
              <a:spcBef>
                <a:spcPts val="0"/>
              </a:spcBef>
              <a:spcAft>
                <a:spcPts val="0"/>
              </a:spcAft>
              <a:buNone/>
            </a:pPr>
            <a:r>
              <a:t/>
            </a:r>
            <a:endParaRPr/>
          </a:p>
        </p:txBody>
      </p:sp>
      <p:sp>
        <p:nvSpPr>
          <p:cNvPr id="70" name="Google Shape;70;p15"/>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0" st="0"/>
                                            </p:txEl>
                                          </p:spTgt>
                                        </p:tgtEl>
                                        <p:attrNameLst>
                                          <p:attrName>style.visibility</p:attrName>
                                        </p:attrNameLst>
                                      </p:cBhvr>
                                      <p:to>
                                        <p:strVal val="visible"/>
                                      </p:to>
                                    </p:set>
                                    <p:animEffect filter="fade" transition="in">
                                      <p:cBhvr>
                                        <p:cTn dur="1000"/>
                                        <p:tgtEl>
                                          <p:spTgt spid="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 st="1"/>
                                            </p:txEl>
                                          </p:spTgt>
                                        </p:tgtEl>
                                        <p:attrNameLst>
                                          <p:attrName>style.visibility</p:attrName>
                                        </p:attrNameLst>
                                      </p:cBhvr>
                                      <p:to>
                                        <p:strVal val="visible"/>
                                      </p:to>
                                    </p:set>
                                    <p:animEffect filter="fade" transition="in">
                                      <p:cBhvr>
                                        <p:cTn dur="1000"/>
                                        <p:tgtEl>
                                          <p:spTgt spid="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2" st="2"/>
                                            </p:txEl>
                                          </p:spTgt>
                                        </p:tgtEl>
                                        <p:attrNameLst>
                                          <p:attrName>style.visibility</p:attrName>
                                        </p:attrNameLst>
                                      </p:cBhvr>
                                      <p:to>
                                        <p:strVal val="visible"/>
                                      </p:to>
                                    </p:set>
                                    <p:animEffect filter="fade" transition="in">
                                      <p:cBhvr>
                                        <p:cTn dur="1000"/>
                                        <p:tgtEl>
                                          <p:spTgt spid="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3" st="3"/>
                                            </p:txEl>
                                          </p:spTgt>
                                        </p:tgtEl>
                                        <p:attrNameLst>
                                          <p:attrName>style.visibility</p:attrName>
                                        </p:attrNameLst>
                                      </p:cBhvr>
                                      <p:to>
                                        <p:strVal val="visible"/>
                                      </p:to>
                                    </p:set>
                                    <p:animEffect filter="fade" transition="in">
                                      <p:cBhvr>
                                        <p:cTn dur="1000"/>
                                        <p:tgtEl>
                                          <p:spTgt spid="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4" st="4"/>
                                            </p:txEl>
                                          </p:spTgt>
                                        </p:tgtEl>
                                        <p:attrNameLst>
                                          <p:attrName>style.visibility</p:attrName>
                                        </p:attrNameLst>
                                      </p:cBhvr>
                                      <p:to>
                                        <p:strVal val="visible"/>
                                      </p:to>
                                    </p:set>
                                    <p:animEffect filter="fade" transition="in">
                                      <p:cBhvr>
                                        <p:cTn dur="1000"/>
                                        <p:tgtEl>
                                          <p:spTgt spid="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5" st="5"/>
                                            </p:txEl>
                                          </p:spTgt>
                                        </p:tgtEl>
                                        <p:attrNameLst>
                                          <p:attrName>style.visibility</p:attrName>
                                        </p:attrNameLst>
                                      </p:cBhvr>
                                      <p:to>
                                        <p:strVal val="visible"/>
                                      </p:to>
                                    </p:set>
                                    <p:animEffect filter="fade" transition="in">
                                      <p:cBhvr>
                                        <p:cTn dur="1000"/>
                                        <p:tgtEl>
                                          <p:spTgt spid="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6" st="6"/>
                                            </p:txEl>
                                          </p:spTgt>
                                        </p:tgtEl>
                                        <p:attrNameLst>
                                          <p:attrName>style.visibility</p:attrName>
                                        </p:attrNameLst>
                                      </p:cBhvr>
                                      <p:to>
                                        <p:strVal val="visible"/>
                                      </p:to>
                                    </p:set>
                                    <p:animEffect filter="fade" transition="in">
                                      <p:cBhvr>
                                        <p:cTn dur="1000"/>
                                        <p:tgtEl>
                                          <p:spTgt spid="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7" st="7"/>
                                            </p:txEl>
                                          </p:spTgt>
                                        </p:tgtEl>
                                        <p:attrNameLst>
                                          <p:attrName>style.visibility</p:attrName>
                                        </p:attrNameLst>
                                      </p:cBhvr>
                                      <p:to>
                                        <p:strVal val="visible"/>
                                      </p:to>
                                    </p:set>
                                    <p:animEffect filter="fade" transition="in">
                                      <p:cBhvr>
                                        <p:cTn dur="1000"/>
                                        <p:tgtEl>
                                          <p:spTgt spid="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8" st="8"/>
                                            </p:txEl>
                                          </p:spTgt>
                                        </p:tgtEl>
                                        <p:attrNameLst>
                                          <p:attrName>style.visibility</p:attrName>
                                        </p:attrNameLst>
                                      </p:cBhvr>
                                      <p:to>
                                        <p:strVal val="visible"/>
                                      </p:to>
                                    </p:set>
                                    <p:animEffect filter="fade" transition="in">
                                      <p:cBhvr>
                                        <p:cTn dur="1000"/>
                                        <p:tgtEl>
                                          <p:spTgt spid="6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9" st="9"/>
                                            </p:txEl>
                                          </p:spTgt>
                                        </p:tgtEl>
                                        <p:attrNameLst>
                                          <p:attrName>style.visibility</p:attrName>
                                        </p:attrNameLst>
                                      </p:cBhvr>
                                      <p:to>
                                        <p:strVal val="visible"/>
                                      </p:to>
                                    </p:set>
                                    <p:animEffect filter="fade" transition="in">
                                      <p:cBhvr>
                                        <p:cTn dur="1000"/>
                                        <p:tgtEl>
                                          <p:spTgt spid="6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0" st="10"/>
                                            </p:txEl>
                                          </p:spTgt>
                                        </p:tgtEl>
                                        <p:attrNameLst>
                                          <p:attrName>style.visibility</p:attrName>
                                        </p:attrNameLst>
                                      </p:cBhvr>
                                      <p:to>
                                        <p:strVal val="visible"/>
                                      </p:to>
                                    </p:set>
                                    <p:animEffect filter="fade" transition="in">
                                      <p:cBhvr>
                                        <p:cTn dur="1000"/>
                                        <p:tgtEl>
                                          <p:spTgt spid="6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1" st="11"/>
                                            </p:txEl>
                                          </p:spTgt>
                                        </p:tgtEl>
                                        <p:attrNameLst>
                                          <p:attrName>style.visibility</p:attrName>
                                        </p:attrNameLst>
                                      </p:cBhvr>
                                      <p:to>
                                        <p:strVal val="visible"/>
                                      </p:to>
                                    </p:set>
                                    <p:animEffect filter="fade" transition="in">
                                      <p:cBhvr>
                                        <p:cTn dur="1000"/>
                                        <p:tgtEl>
                                          <p:spTgt spid="6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2" st="12"/>
                                            </p:txEl>
                                          </p:spTgt>
                                        </p:tgtEl>
                                        <p:attrNameLst>
                                          <p:attrName>style.visibility</p:attrName>
                                        </p:attrNameLst>
                                      </p:cBhvr>
                                      <p:to>
                                        <p:strVal val="visible"/>
                                      </p:to>
                                    </p:set>
                                    <p:animEffect filter="fade" transition="in">
                                      <p:cBhvr>
                                        <p:cTn dur="1000"/>
                                        <p:tgtEl>
                                          <p:spTgt spid="6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3" st="13"/>
                                            </p:txEl>
                                          </p:spTgt>
                                        </p:tgtEl>
                                        <p:attrNameLst>
                                          <p:attrName>style.visibility</p:attrName>
                                        </p:attrNameLst>
                                      </p:cBhvr>
                                      <p:to>
                                        <p:strVal val="visible"/>
                                      </p:to>
                                    </p:set>
                                    <p:animEffect filter="fade" transition="in">
                                      <p:cBhvr>
                                        <p:cTn dur="1000"/>
                                        <p:tgtEl>
                                          <p:spTgt spid="6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4" st="14"/>
                                            </p:txEl>
                                          </p:spTgt>
                                        </p:tgtEl>
                                        <p:attrNameLst>
                                          <p:attrName>style.visibility</p:attrName>
                                        </p:attrNameLst>
                                      </p:cBhvr>
                                      <p:to>
                                        <p:strVal val="visible"/>
                                      </p:to>
                                    </p:set>
                                    <p:animEffect filter="fade" transition="in">
                                      <p:cBhvr>
                                        <p:cTn dur="1000"/>
                                        <p:tgtEl>
                                          <p:spTgt spid="6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5" st="15"/>
                                            </p:txEl>
                                          </p:spTgt>
                                        </p:tgtEl>
                                        <p:attrNameLst>
                                          <p:attrName>style.visibility</p:attrName>
                                        </p:attrNameLst>
                                      </p:cBhvr>
                                      <p:to>
                                        <p:strVal val="visible"/>
                                      </p:to>
                                    </p:set>
                                    <p:animEffect filter="fade" transition="in">
                                      <p:cBhvr>
                                        <p:cTn dur="1000"/>
                                        <p:tgtEl>
                                          <p:spTgt spid="6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6" st="16"/>
                                            </p:txEl>
                                          </p:spTgt>
                                        </p:tgtEl>
                                        <p:attrNameLst>
                                          <p:attrName>style.visibility</p:attrName>
                                        </p:attrNameLst>
                                      </p:cBhvr>
                                      <p:to>
                                        <p:strVal val="visible"/>
                                      </p:to>
                                    </p:set>
                                    <p:animEffect filter="fade" transition="in">
                                      <p:cBhvr>
                                        <p:cTn dur="1000"/>
                                        <p:tgtEl>
                                          <p:spTgt spid="69">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7" st="17"/>
                                            </p:txEl>
                                          </p:spTgt>
                                        </p:tgtEl>
                                        <p:attrNameLst>
                                          <p:attrName>style.visibility</p:attrName>
                                        </p:attrNameLst>
                                      </p:cBhvr>
                                      <p:to>
                                        <p:strVal val="visible"/>
                                      </p:to>
                                    </p:set>
                                    <p:animEffect filter="fade" transition="in">
                                      <p:cBhvr>
                                        <p:cTn dur="1000"/>
                                        <p:tgtEl>
                                          <p:spTgt spid="69">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Linked Resource Wishlist</a:t>
            </a:r>
            <a:endParaRPr/>
          </a:p>
        </p:txBody>
      </p:sp>
      <p:sp>
        <p:nvSpPr>
          <p:cNvPr id="264" name="Google Shape;264;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Neural net parsers</a:t>
            </a:r>
            <a:endParaRPr/>
          </a:p>
          <a:p>
            <a:pPr indent="-342900" lvl="0" marL="457200" rtl="0" algn="l">
              <a:spcBef>
                <a:spcPts val="0"/>
              </a:spcBef>
              <a:spcAft>
                <a:spcPts val="0"/>
              </a:spcAft>
              <a:buSzPts val="1800"/>
              <a:buChar char="●"/>
            </a:pPr>
            <a:r>
              <a:rPr lang="en"/>
              <a:t>Treebanks</a:t>
            </a:r>
            <a:endParaRPr/>
          </a:p>
          <a:p>
            <a:pPr indent="-342900" lvl="0" marL="457200" rtl="0" algn="l">
              <a:spcBef>
                <a:spcPts val="0"/>
              </a:spcBef>
              <a:spcAft>
                <a:spcPts val="0"/>
              </a:spcAft>
              <a:buSzPts val="1800"/>
              <a:buChar char="●"/>
            </a:pPr>
            <a:r>
              <a:rPr lang="en"/>
              <a:t>Aligned Translations</a:t>
            </a:r>
            <a:endParaRPr/>
          </a:p>
          <a:p>
            <a:pPr indent="-342900" lvl="0" marL="457200" rtl="0" algn="l">
              <a:spcBef>
                <a:spcPts val="0"/>
              </a:spcBef>
              <a:spcAft>
                <a:spcPts val="0"/>
              </a:spcAft>
              <a:buSzPts val="1800"/>
              <a:buChar char="●"/>
            </a:pPr>
            <a:r>
              <a:rPr lang="en"/>
              <a:t>Wordnet integration</a:t>
            </a:r>
            <a:endParaRPr/>
          </a:p>
          <a:p>
            <a:pPr indent="-342900" lvl="0" marL="457200" rtl="0" algn="l">
              <a:spcBef>
                <a:spcPts val="0"/>
              </a:spcBef>
              <a:spcAft>
                <a:spcPts val="0"/>
              </a:spcAft>
              <a:buSzPts val="1800"/>
              <a:buChar char="●"/>
            </a:pPr>
            <a:r>
              <a:rPr lang="en"/>
              <a:t>Gazetteers</a:t>
            </a:r>
            <a:endParaRPr/>
          </a:p>
          <a:p>
            <a:pPr indent="-342900" lvl="0" marL="457200" rtl="0" algn="l">
              <a:spcBef>
                <a:spcPts val="0"/>
              </a:spcBef>
              <a:spcAft>
                <a:spcPts val="0"/>
              </a:spcAft>
              <a:buSzPts val="1800"/>
              <a:buChar char="●"/>
            </a:pPr>
            <a:r>
              <a:rPr lang="en"/>
              <a:t>Corpus-based wordlists</a:t>
            </a:r>
            <a:endParaRPr/>
          </a:p>
          <a:p>
            <a:pPr indent="-342900" lvl="0" marL="457200" rtl="0" algn="l">
              <a:spcBef>
                <a:spcPts val="0"/>
              </a:spcBef>
              <a:spcAft>
                <a:spcPts val="0"/>
              </a:spcAft>
              <a:buSzPts val="1800"/>
              <a:buChar char="●"/>
            </a:pPr>
            <a:r>
              <a:rPr lang="en"/>
              <a:t>Audio alignments</a:t>
            </a:r>
            <a:endParaRPr/>
          </a:p>
          <a:p>
            <a:pPr indent="-342900" lvl="0" marL="457200" rtl="0" algn="l">
              <a:spcBef>
                <a:spcPts val="0"/>
              </a:spcBef>
              <a:spcAft>
                <a:spcPts val="0"/>
              </a:spcAft>
              <a:buSzPts val="1800"/>
              <a:buChar char="●"/>
            </a:pPr>
            <a:r>
              <a:rPr lang="en"/>
              <a:t>Images of manuscripts</a:t>
            </a:r>
            <a:endParaRPr/>
          </a:p>
          <a:p>
            <a:pPr indent="-342900" lvl="0" marL="457200" rtl="0" algn="l">
              <a:spcBef>
                <a:spcPts val="0"/>
              </a:spcBef>
              <a:spcAft>
                <a:spcPts val="0"/>
              </a:spcAft>
              <a:buSzPts val="1800"/>
              <a:buChar char="●"/>
            </a:pPr>
            <a:r>
              <a:rPr lang="en"/>
              <a:t>Additional grammars and dictionaries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000"/>
                                        <p:tgtEl>
                                          <p:spTgt spid="2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1000"/>
                                        <p:tgtEl>
                                          <p:spTgt spid="2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1000"/>
                                        <p:tgtEl>
                                          <p:spTgt spid="2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4" st="4"/>
                                            </p:txEl>
                                          </p:spTgt>
                                        </p:tgtEl>
                                        <p:attrNameLst>
                                          <p:attrName>style.visibility</p:attrName>
                                        </p:attrNameLst>
                                      </p:cBhvr>
                                      <p:to>
                                        <p:strVal val="visible"/>
                                      </p:to>
                                    </p:set>
                                    <p:animEffect filter="fade" transition="in">
                                      <p:cBhvr>
                                        <p:cTn dur="1000"/>
                                        <p:tgtEl>
                                          <p:spTgt spid="2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5" st="5"/>
                                            </p:txEl>
                                          </p:spTgt>
                                        </p:tgtEl>
                                        <p:attrNameLst>
                                          <p:attrName>style.visibility</p:attrName>
                                        </p:attrNameLst>
                                      </p:cBhvr>
                                      <p:to>
                                        <p:strVal val="visible"/>
                                      </p:to>
                                    </p:set>
                                    <p:animEffect filter="fade" transition="in">
                                      <p:cBhvr>
                                        <p:cTn dur="1000"/>
                                        <p:tgtEl>
                                          <p:spTgt spid="2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6" st="6"/>
                                            </p:txEl>
                                          </p:spTgt>
                                        </p:tgtEl>
                                        <p:attrNameLst>
                                          <p:attrName>style.visibility</p:attrName>
                                        </p:attrNameLst>
                                      </p:cBhvr>
                                      <p:to>
                                        <p:strVal val="visible"/>
                                      </p:to>
                                    </p:set>
                                    <p:animEffect filter="fade" transition="in">
                                      <p:cBhvr>
                                        <p:cTn dur="1000"/>
                                        <p:tgtEl>
                                          <p:spTgt spid="2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7" st="7"/>
                                            </p:txEl>
                                          </p:spTgt>
                                        </p:tgtEl>
                                        <p:attrNameLst>
                                          <p:attrName>style.visibility</p:attrName>
                                        </p:attrNameLst>
                                      </p:cBhvr>
                                      <p:to>
                                        <p:strVal val="visible"/>
                                      </p:to>
                                    </p:set>
                                    <p:animEffect filter="fade" transition="in">
                                      <p:cBhvr>
                                        <p:cTn dur="1000"/>
                                        <p:tgtEl>
                                          <p:spTgt spid="2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8" st="8"/>
                                            </p:txEl>
                                          </p:spTgt>
                                        </p:tgtEl>
                                        <p:attrNameLst>
                                          <p:attrName>style.visibility</p:attrName>
                                        </p:attrNameLst>
                                      </p:cBhvr>
                                      <p:to>
                                        <p:strVal val="visible"/>
                                      </p:to>
                                    </p:set>
                                    <p:animEffect filter="fade" transition="in">
                                      <p:cBhvr>
                                        <p:cTn dur="1000"/>
                                        <p:tgtEl>
                                          <p:spTgt spid="26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Reader Beta</a:t>
            </a:r>
            <a:endParaRPr/>
          </a:p>
        </p:txBody>
      </p:sp>
      <p:sp>
        <p:nvSpPr>
          <p:cNvPr id="270" name="Google Shape;27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Looking for user feedback on the responsive UI</a:t>
            </a:r>
            <a:endParaRPr/>
          </a:p>
          <a:p>
            <a:pPr indent="-342900" lvl="0" marL="457200" rtl="0" algn="l">
              <a:spcBef>
                <a:spcPts val="0"/>
              </a:spcBef>
              <a:spcAft>
                <a:spcPts val="0"/>
              </a:spcAft>
              <a:buSzPts val="1800"/>
              <a:buChar char="●"/>
            </a:pPr>
            <a:r>
              <a:rPr lang="en"/>
              <a:t>Let us know if you want to participate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276" name="Google Shape;276;p44"/>
          <p:cNvSpPr txBox="1"/>
          <p:nvPr>
            <p:ph idx="1" type="body"/>
          </p:nvPr>
        </p:nvSpPr>
        <p:spPr>
          <a:xfrm>
            <a:off x="311700" y="1896775"/>
            <a:ext cx="8520600" cy="16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https://alpheios.net</a:t>
            </a:r>
            <a:endParaRPr/>
          </a:p>
          <a:p>
            <a:pPr indent="0" lvl="0" marL="0" rtl="0" algn="ctr">
              <a:spcBef>
                <a:spcPts val="1600"/>
              </a:spcBef>
              <a:spcAft>
                <a:spcPts val="0"/>
              </a:spcAft>
              <a:buNone/>
            </a:pPr>
            <a:r>
              <a:rPr lang="en" u="sng">
                <a:solidFill>
                  <a:schemeClr val="hlink"/>
                </a:solidFill>
                <a:hlinkClick r:id="rId4"/>
              </a:rPr>
              <a:t>support@alpheios.net</a:t>
            </a:r>
            <a:endParaRPr/>
          </a:p>
          <a:p>
            <a:pPr indent="0" lvl="0" marL="0" rtl="0" algn="ctr">
              <a:spcBef>
                <a:spcPts val="1600"/>
              </a:spcBef>
              <a:spcAft>
                <a:spcPts val="1600"/>
              </a:spcAft>
              <a:buNone/>
            </a:pPr>
            <a:r>
              <a:rPr lang="en"/>
              <a:t>@Alpheios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2251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Alpheios Applications</a:t>
            </a:r>
            <a:endParaRPr/>
          </a:p>
        </p:txBody>
      </p:sp>
      <p:pic>
        <p:nvPicPr>
          <p:cNvPr id="76" name="Google Shape;76;p16"/>
          <p:cNvPicPr preferRelativeResize="0"/>
          <p:nvPr/>
        </p:nvPicPr>
        <p:blipFill>
          <a:blip r:embed="rId3">
            <a:alphaModFix/>
          </a:blip>
          <a:stretch>
            <a:fillRect/>
          </a:stretch>
        </p:blipFill>
        <p:spPr>
          <a:xfrm>
            <a:off x="1218848" y="1593560"/>
            <a:ext cx="966425" cy="631000"/>
          </a:xfrm>
          <a:prstGeom prst="rect">
            <a:avLst/>
          </a:prstGeom>
          <a:noFill/>
          <a:ln>
            <a:noFill/>
          </a:ln>
        </p:spPr>
      </p:pic>
      <p:pic>
        <p:nvPicPr>
          <p:cNvPr id="77" name="Google Shape;77;p16"/>
          <p:cNvPicPr preferRelativeResize="0"/>
          <p:nvPr/>
        </p:nvPicPr>
        <p:blipFill>
          <a:blip r:embed="rId4">
            <a:alphaModFix/>
          </a:blip>
          <a:stretch>
            <a:fillRect/>
          </a:stretch>
        </p:blipFill>
        <p:spPr>
          <a:xfrm>
            <a:off x="1217338" y="2763175"/>
            <a:ext cx="1019175" cy="762000"/>
          </a:xfrm>
          <a:prstGeom prst="rect">
            <a:avLst/>
          </a:prstGeom>
          <a:noFill/>
          <a:ln>
            <a:noFill/>
          </a:ln>
        </p:spPr>
      </p:pic>
      <p:sp>
        <p:nvSpPr>
          <p:cNvPr id="78" name="Google Shape;78;p16"/>
          <p:cNvSpPr txBox="1"/>
          <p:nvPr/>
        </p:nvSpPr>
        <p:spPr>
          <a:xfrm>
            <a:off x="3143275" y="1528050"/>
            <a:ext cx="10875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Browser Extensions</a:t>
            </a:r>
            <a:endParaRPr/>
          </a:p>
        </p:txBody>
      </p:sp>
      <p:sp>
        <p:nvSpPr>
          <p:cNvPr id="79" name="Google Shape;79;p16"/>
          <p:cNvSpPr txBox="1"/>
          <p:nvPr/>
        </p:nvSpPr>
        <p:spPr>
          <a:xfrm>
            <a:off x="3182625" y="2763175"/>
            <a:ext cx="11340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Embedded Libra</a:t>
            </a:r>
            <a:r>
              <a:rPr lang="en"/>
              <a:t>r</a:t>
            </a:r>
            <a:r>
              <a:rPr lang="en"/>
              <a:t>y</a:t>
            </a:r>
            <a:endParaRPr/>
          </a:p>
        </p:txBody>
      </p:sp>
      <p:cxnSp>
        <p:nvCxnSpPr>
          <p:cNvPr id="80" name="Google Shape;80;p16"/>
          <p:cNvCxnSpPr>
            <a:stCxn id="76" idx="3"/>
            <a:endCxn id="78" idx="1"/>
          </p:cNvCxnSpPr>
          <p:nvPr/>
        </p:nvCxnSpPr>
        <p:spPr>
          <a:xfrm>
            <a:off x="2185273" y="1909061"/>
            <a:ext cx="957900" cy="0"/>
          </a:xfrm>
          <a:prstGeom prst="straightConnector1">
            <a:avLst/>
          </a:prstGeom>
          <a:noFill/>
          <a:ln cap="flat" cmpd="sng" w="9525">
            <a:solidFill>
              <a:schemeClr val="dk2"/>
            </a:solidFill>
            <a:prstDash val="solid"/>
            <a:round/>
            <a:headEnd len="med" w="med" type="none"/>
            <a:tailEnd len="med" w="med" type="triangle"/>
          </a:ln>
        </p:spPr>
      </p:cxnSp>
      <p:cxnSp>
        <p:nvCxnSpPr>
          <p:cNvPr id="81" name="Google Shape;81;p16"/>
          <p:cNvCxnSpPr>
            <a:stCxn id="77" idx="3"/>
            <a:endCxn id="79" idx="1"/>
          </p:cNvCxnSpPr>
          <p:nvPr/>
        </p:nvCxnSpPr>
        <p:spPr>
          <a:xfrm>
            <a:off x="2236513" y="3144175"/>
            <a:ext cx="946200" cy="0"/>
          </a:xfrm>
          <a:prstGeom prst="straightConnector1">
            <a:avLst/>
          </a:prstGeom>
          <a:noFill/>
          <a:ln cap="flat" cmpd="sng" w="9525">
            <a:solidFill>
              <a:schemeClr val="dk2"/>
            </a:solidFill>
            <a:prstDash val="solid"/>
            <a:round/>
            <a:headEnd len="med" w="med" type="none"/>
            <a:tailEnd len="med" w="med" type="triangle"/>
          </a:ln>
        </p:spPr>
      </p:cxnSp>
      <p:cxnSp>
        <p:nvCxnSpPr>
          <p:cNvPr id="82" name="Google Shape;82;p16"/>
          <p:cNvCxnSpPr>
            <a:stCxn id="79" idx="3"/>
            <a:endCxn id="83" idx="1"/>
          </p:cNvCxnSpPr>
          <p:nvPr/>
        </p:nvCxnSpPr>
        <p:spPr>
          <a:xfrm flipH="1" rot="10800000">
            <a:off x="4316625" y="3132175"/>
            <a:ext cx="644400" cy="12000"/>
          </a:xfrm>
          <a:prstGeom prst="straightConnector1">
            <a:avLst/>
          </a:prstGeom>
          <a:noFill/>
          <a:ln cap="flat" cmpd="sng" w="9525">
            <a:solidFill>
              <a:schemeClr val="dk2"/>
            </a:solidFill>
            <a:prstDash val="solid"/>
            <a:round/>
            <a:headEnd len="med" w="med" type="none"/>
            <a:tailEnd len="med" w="med" type="triangle"/>
          </a:ln>
        </p:spPr>
      </p:cxnSp>
      <p:sp>
        <p:nvSpPr>
          <p:cNvPr id="84" name="Google Shape;84;p16"/>
          <p:cNvSpPr txBox="1"/>
          <p:nvPr/>
        </p:nvSpPr>
        <p:spPr>
          <a:xfrm>
            <a:off x="4416050" y="4019100"/>
            <a:ext cx="2442000" cy="9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Digital Latin Library, Beta maṣāḥǝft, </a:t>
            </a:r>
            <a:r>
              <a:rPr lang="en">
                <a:solidFill>
                  <a:schemeClr val="dk1"/>
                </a:solidFill>
              </a:rPr>
              <a:t>Digital Editions, </a:t>
            </a:r>
            <a:r>
              <a:rPr lang="en"/>
              <a:t>Websites, GitHub Pages,  LMS ….</a:t>
            </a:r>
            <a:endParaRPr/>
          </a:p>
        </p:txBody>
      </p:sp>
      <p:cxnSp>
        <p:nvCxnSpPr>
          <p:cNvPr id="85" name="Google Shape;85;p16"/>
          <p:cNvCxnSpPr>
            <a:stCxn id="79" idx="2"/>
            <a:endCxn id="84" idx="1"/>
          </p:cNvCxnSpPr>
          <p:nvPr/>
        </p:nvCxnSpPr>
        <p:spPr>
          <a:xfrm>
            <a:off x="3749625" y="3525175"/>
            <a:ext cx="666300" cy="983100"/>
          </a:xfrm>
          <a:prstGeom prst="straightConnector1">
            <a:avLst/>
          </a:prstGeom>
          <a:noFill/>
          <a:ln cap="flat" cmpd="sng" w="9525">
            <a:solidFill>
              <a:schemeClr val="dk2"/>
            </a:solidFill>
            <a:prstDash val="solid"/>
            <a:round/>
            <a:headEnd len="med" w="med" type="none"/>
            <a:tailEnd len="med" w="med" type="triangle"/>
          </a:ln>
        </p:spPr>
      </p:cxnSp>
      <p:sp>
        <p:nvSpPr>
          <p:cNvPr id="86" name="Google Shape;86;p16"/>
          <p:cNvSpPr txBox="1"/>
          <p:nvPr/>
        </p:nvSpPr>
        <p:spPr>
          <a:xfrm>
            <a:off x="4520350" y="1641975"/>
            <a:ext cx="1177200" cy="6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nvSpPr>
        <p:spPr>
          <a:xfrm>
            <a:off x="4703500" y="1528050"/>
            <a:ext cx="1987200" cy="7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ANY page accessed in the browser</a:t>
            </a:r>
            <a:endParaRPr/>
          </a:p>
        </p:txBody>
      </p:sp>
      <p:cxnSp>
        <p:nvCxnSpPr>
          <p:cNvPr id="88" name="Google Shape;88;p16"/>
          <p:cNvCxnSpPr>
            <a:stCxn id="78" idx="3"/>
            <a:endCxn id="87" idx="1"/>
          </p:cNvCxnSpPr>
          <p:nvPr/>
        </p:nvCxnSpPr>
        <p:spPr>
          <a:xfrm>
            <a:off x="4230775" y="1909050"/>
            <a:ext cx="472800" cy="0"/>
          </a:xfrm>
          <a:prstGeom prst="straightConnector1">
            <a:avLst/>
          </a:prstGeom>
          <a:noFill/>
          <a:ln cap="flat" cmpd="sng" w="9525">
            <a:solidFill>
              <a:schemeClr val="dk2"/>
            </a:solidFill>
            <a:prstDash val="solid"/>
            <a:round/>
            <a:headEnd len="med" w="med" type="none"/>
            <a:tailEnd len="med" w="med" type="triangle"/>
          </a:ln>
        </p:spPr>
      </p:cxnSp>
      <p:sp>
        <p:nvSpPr>
          <p:cNvPr id="83" name="Google Shape;83;p16"/>
          <p:cNvSpPr txBox="1"/>
          <p:nvPr/>
        </p:nvSpPr>
        <p:spPr>
          <a:xfrm>
            <a:off x="4961025" y="2948312"/>
            <a:ext cx="16002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 Reader</a:t>
            </a:r>
            <a:endParaRPr/>
          </a:p>
        </p:txBody>
      </p:sp>
      <p:sp>
        <p:nvSpPr>
          <p:cNvPr id="89" name="Google Shape;89;p16"/>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2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idx="1" type="body"/>
          </p:nvPr>
        </p:nvSpPr>
        <p:spPr>
          <a:xfrm>
            <a:off x="2534300" y="2394075"/>
            <a:ext cx="5136900" cy="63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Alpheios Browser Extensions</a:t>
            </a:r>
            <a:endParaRPr sz="3000"/>
          </a:p>
        </p:txBody>
      </p:sp>
      <p:pic>
        <p:nvPicPr>
          <p:cNvPr id="95" name="Google Shape;95;p17"/>
          <p:cNvPicPr preferRelativeResize="0"/>
          <p:nvPr/>
        </p:nvPicPr>
        <p:blipFill>
          <a:blip r:embed="rId3">
            <a:alphaModFix/>
          </a:blip>
          <a:stretch>
            <a:fillRect/>
          </a:stretch>
        </p:blipFill>
        <p:spPr>
          <a:xfrm>
            <a:off x="1001325" y="2099925"/>
            <a:ext cx="1219200" cy="1219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1694895" y="186737"/>
            <a:ext cx="6251104" cy="4770026"/>
          </a:xfrm>
          <a:prstGeom prst="rect">
            <a:avLst/>
          </a:prstGeom>
          <a:noFill/>
          <a:ln>
            <a:noFill/>
          </a:ln>
        </p:spPr>
      </p:pic>
      <p:sp>
        <p:nvSpPr>
          <p:cNvPr id="101" name="Google Shape;101;p18"/>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8" name="Google Shape;108;p19"/>
          <p:cNvPicPr preferRelativeResize="0"/>
          <p:nvPr/>
        </p:nvPicPr>
        <p:blipFill>
          <a:blip r:embed="rId3">
            <a:alphaModFix/>
          </a:blip>
          <a:stretch>
            <a:fillRect/>
          </a:stretch>
        </p:blipFill>
        <p:spPr>
          <a:xfrm>
            <a:off x="0" y="327991"/>
            <a:ext cx="9144000" cy="4487517"/>
          </a:xfrm>
          <a:prstGeom prst="rect">
            <a:avLst/>
          </a:prstGeom>
          <a:noFill/>
          <a:ln>
            <a:noFill/>
          </a:ln>
        </p:spPr>
      </p:pic>
      <p:sp>
        <p:nvSpPr>
          <p:cNvPr id="109" name="Google Shape;109;p19"/>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6" name="Google Shape;116;p20"/>
          <p:cNvPicPr preferRelativeResize="0"/>
          <p:nvPr/>
        </p:nvPicPr>
        <p:blipFill>
          <a:blip r:embed="rId3">
            <a:alphaModFix/>
          </a:blip>
          <a:stretch>
            <a:fillRect/>
          </a:stretch>
        </p:blipFill>
        <p:spPr>
          <a:xfrm>
            <a:off x="0" y="327991"/>
            <a:ext cx="9144000" cy="4487517"/>
          </a:xfrm>
          <a:prstGeom prst="rect">
            <a:avLst/>
          </a:prstGeom>
          <a:noFill/>
          <a:ln>
            <a:noFill/>
          </a:ln>
        </p:spPr>
      </p:pic>
      <p:sp>
        <p:nvSpPr>
          <p:cNvPr id="117" name="Google Shape;117;p20"/>
          <p:cNvSpPr txBox="1"/>
          <p:nvPr/>
        </p:nvSpPr>
        <p:spPr>
          <a:xfrm>
            <a:off x="7881500" y="4819750"/>
            <a:ext cx="11112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@Alpheios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152400" y="152400"/>
            <a:ext cx="8739097"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